
<file path=[Content_Types].xml><?xml version="1.0" encoding="utf-8"?>
<Types xmlns="http://schemas.openxmlformats.org/package/2006/content-types">
  <Default Extension="wav" ContentType="audio/wav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5.xml"/><Relationship Id="rId4" Type="http://schemas.openxmlformats.org/officeDocument/2006/relationships/audio" Target="../media/sfx_step.wav"/><Relationship Id="rId5" Type="http://schemas.openxmlformats.org/officeDocument/2006/relationships/slide" Target="slide12.xml"/><Relationship Id="rId6" Type="http://schemas.openxmlformats.org/officeDocument/2006/relationships/audio" Target="../media/sfx_step.wav"/><Relationship Id="rId7" Type="http://schemas.openxmlformats.org/officeDocument/2006/relationships/slide" Target="slide18.xml"/><Relationship Id="rId8" Type="http://schemas.openxmlformats.org/officeDocument/2006/relationships/audio" Target="../media/sfx_step.wav"/><Relationship Id="rId9" Type="http://schemas.openxmlformats.org/officeDocument/2006/relationships/slide" Target="slide24.xml"/><Relationship Id="rId10" Type="http://schemas.openxmlformats.org/officeDocument/2006/relationships/audio" Target="../media/sfx_step.wav"/><Relationship Id="rId11" Type="http://schemas.openxmlformats.org/officeDocument/2006/relationships/slide" Target="slide5.xml"/><Relationship Id="rId12" Type="http://schemas.openxmlformats.org/officeDocument/2006/relationships/audio" Target="../media/sfx_map_open.wav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4.xml"/><Relationship Id="rId4" Type="http://schemas.openxmlformats.org/officeDocument/2006/relationships/audio" Target="../media/sfx_step.wav"/><Relationship Id="rId5" Type="http://schemas.openxmlformats.org/officeDocument/2006/relationships/slide" Target="slide6.xml"/><Relationship Id="rId6" Type="http://schemas.openxmlformats.org/officeDocument/2006/relationships/audio" Target="../media/sfx_map_open.wav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4.xml"/><Relationship Id="rId4" Type="http://schemas.openxmlformats.org/officeDocument/2006/relationships/audio" Target="../media/sfx_step.wav"/><Relationship Id="rId5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4.xml"/><Relationship Id="rId4" Type="http://schemas.openxmlformats.org/officeDocument/2006/relationships/audio" Target="../media/sfx_step.wav"/><Relationship Id="rId5" Type="http://schemas.openxmlformats.org/officeDocument/2006/relationships/slide" Target="slide6.xml"/><Relationship Id="rId6" Type="http://schemas.openxmlformats.org/officeDocument/2006/relationships/audio" Target="../media/sfx_step.wav"/><Relationship Id="rId7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4.xml"/><Relationship Id="rId4" Type="http://schemas.openxmlformats.org/officeDocument/2006/relationships/audio" Target="../media/sfx_step.wav"/><Relationship Id="rId5" Type="http://schemas.openxmlformats.org/officeDocument/2006/relationships/slide" Target="slide9.xml"/><Relationship Id="rId6" Type="http://schemas.openxmlformats.org/officeDocument/2006/relationships/audio" Target="../media/sfx_lock_open.wav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4.xml"/><Relationship Id="rId4" Type="http://schemas.openxmlformats.org/officeDocument/2006/relationships/audio" Target="../media/sfx_click_key.wav"/><Relationship Id="rId5" Type="http://schemas.openxmlformats.org/officeDocument/2006/relationships/slide" Target="slide10.xml"/><Relationship Id="rId6" Type="http://schemas.openxmlformats.org/officeDocument/2006/relationships/audio" Target="../media/sfx_click_key.wav"/><Relationship Id="rId7" Type="http://schemas.openxmlformats.org/officeDocument/2006/relationships/slide" Target="slide11.xml"/><Relationship Id="rId8" Type="http://schemas.openxmlformats.org/officeDocument/2006/relationships/audio" Target="../media/sfx_click_key.wav"/><Relationship Id="rId9" Type="http://schemas.openxmlformats.org/officeDocument/2006/relationships/slide" Target="slide1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4.xml"/><Relationship Id="rId4" Type="http://schemas.openxmlformats.org/officeDocument/2006/relationships/audio" Target="../media/sfx_step.wav"/><Relationship Id="rId5" Type="http://schemas.openxmlformats.org/officeDocument/2006/relationships/slide" Target="slide12.xml"/><Relationship Id="rId6" Type="http://schemas.openxmlformats.org/officeDocument/2006/relationships/audio" Target="../media/sfx_correct.wav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4.xml"/><Relationship Id="rId4" Type="http://schemas.openxmlformats.org/officeDocument/2006/relationships/audio" Target="../media/sfx_step.wav"/><Relationship Id="rId5" Type="http://schemas.openxmlformats.org/officeDocument/2006/relationships/slide" Target="slide9.xml"/><Relationship Id="rId6" Type="http://schemas.openxmlformats.org/officeDocument/2006/relationships/audio" Target="../media/sfx_step.wav"/><Relationship Id="rId7" Type="http://schemas.openxmlformats.org/officeDocument/2006/relationships/slide" Target="slide4.xml"/><Relationship Id="rId8" Type="http://schemas.openxmlformats.org/officeDocument/2006/relationships/audio" Target="../media/sfx_wrong.wav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4.xml"/><Relationship Id="rId4" Type="http://schemas.openxmlformats.org/officeDocument/2006/relationships/audio" Target="../media/sfx_step.wav"/><Relationship Id="rId5" Type="http://schemas.openxmlformats.org/officeDocument/2006/relationships/slide" Target="slide13.xml"/><Relationship Id="rId6" Type="http://schemas.openxmlformats.org/officeDocument/2006/relationships/audio" Target="../media/sfx_map_open.wav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4.xml"/><Relationship Id="rId4" Type="http://schemas.openxmlformats.org/officeDocument/2006/relationships/audio" Target="../media/sfx_step.wav"/><Relationship Id="rId5" Type="http://schemas.openxmlformats.org/officeDocument/2006/relationships/slide" Target="slide12.xml"/><Relationship Id="rId6" Type="http://schemas.openxmlformats.org/officeDocument/2006/relationships/audio" Target="../media/sfx_step.wav"/><Relationship Id="rId7" Type="http://schemas.openxmlformats.org/officeDocument/2006/relationships/slide" Target="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4.xml"/><Relationship Id="rId4" Type="http://schemas.openxmlformats.org/officeDocument/2006/relationships/audio" Target="../media/sfx_step.wav"/><Relationship Id="rId5" Type="http://schemas.openxmlformats.org/officeDocument/2006/relationships/slide" Target="slide15.xml"/><Relationship Id="rId6" Type="http://schemas.openxmlformats.org/officeDocument/2006/relationships/audio" Target="../media/sfx_lock_open.wav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4.xml"/><Relationship Id="rId4" Type="http://schemas.openxmlformats.org/officeDocument/2006/relationships/audio" Target="../media/sfx_click_key.wav"/><Relationship Id="rId5" Type="http://schemas.openxmlformats.org/officeDocument/2006/relationships/slide" Target="slide16.xml"/><Relationship Id="rId6" Type="http://schemas.openxmlformats.org/officeDocument/2006/relationships/audio" Target="../media/sfx_click_key.wav"/><Relationship Id="rId7" Type="http://schemas.openxmlformats.org/officeDocument/2006/relationships/slide" Target="slide17.xml"/><Relationship Id="rId8" Type="http://schemas.openxmlformats.org/officeDocument/2006/relationships/audio" Target="../media/sfx_click_key.wav"/><Relationship Id="rId9" Type="http://schemas.openxmlformats.org/officeDocument/2006/relationships/slide" Target="slide1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4.xml"/><Relationship Id="rId4" Type="http://schemas.openxmlformats.org/officeDocument/2006/relationships/audio" Target="../media/sfx_step.wav"/><Relationship Id="rId5" Type="http://schemas.openxmlformats.org/officeDocument/2006/relationships/slide" Target="slide18.xml"/><Relationship Id="rId6" Type="http://schemas.openxmlformats.org/officeDocument/2006/relationships/audio" Target="../media/sfx_correct.wav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4.xml"/><Relationship Id="rId4" Type="http://schemas.openxmlformats.org/officeDocument/2006/relationships/audio" Target="../media/sfx_step.wav"/><Relationship Id="rId5" Type="http://schemas.openxmlformats.org/officeDocument/2006/relationships/slide" Target="slide15.xml"/><Relationship Id="rId6" Type="http://schemas.openxmlformats.org/officeDocument/2006/relationships/audio" Target="../media/sfx_step.wav"/><Relationship Id="rId7" Type="http://schemas.openxmlformats.org/officeDocument/2006/relationships/slide" Target="slide4.xml"/><Relationship Id="rId8" Type="http://schemas.openxmlformats.org/officeDocument/2006/relationships/audio" Target="../media/sfx_wrong.wav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4.xml"/><Relationship Id="rId4" Type="http://schemas.openxmlformats.org/officeDocument/2006/relationships/audio" Target="../media/sfx_step.wav"/><Relationship Id="rId5" Type="http://schemas.openxmlformats.org/officeDocument/2006/relationships/slide" Target="slide19.xml"/><Relationship Id="rId6" Type="http://schemas.openxmlformats.org/officeDocument/2006/relationships/audio" Target="../media/sfx_map_open.wav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4.xml"/><Relationship Id="rId4" Type="http://schemas.openxmlformats.org/officeDocument/2006/relationships/audio" Target="../media/sfx_step.wav"/><Relationship Id="rId5" Type="http://schemas.openxmlformats.org/officeDocument/2006/relationships/slide" Target="slide18.xml"/><Relationship Id="rId6" Type="http://schemas.openxmlformats.org/officeDocument/2006/relationships/audio" Target="../media/sfx_step.wav"/><Relationship Id="rId7" Type="http://schemas.openxmlformats.org/officeDocument/2006/relationships/slide" Target="slide20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4.xml"/><Relationship Id="rId4" Type="http://schemas.openxmlformats.org/officeDocument/2006/relationships/audio" Target="../media/sfx_step.wav"/><Relationship Id="rId5" Type="http://schemas.openxmlformats.org/officeDocument/2006/relationships/slide" Target="slide21.xml"/><Relationship Id="rId6" Type="http://schemas.openxmlformats.org/officeDocument/2006/relationships/audio" Target="../media/sfx_lock_open.wav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4.xml"/><Relationship Id="rId4" Type="http://schemas.openxmlformats.org/officeDocument/2006/relationships/audio" Target="../media/sfx_click_key.wav"/><Relationship Id="rId5" Type="http://schemas.openxmlformats.org/officeDocument/2006/relationships/slide" Target="slide22.xml"/><Relationship Id="rId6" Type="http://schemas.openxmlformats.org/officeDocument/2006/relationships/audio" Target="../media/sfx_click_key.wav"/><Relationship Id="rId7" Type="http://schemas.openxmlformats.org/officeDocument/2006/relationships/slide" Target="slide23.xml"/><Relationship Id="rId8" Type="http://schemas.openxmlformats.org/officeDocument/2006/relationships/audio" Target="../media/sfx_click_key.wav"/><Relationship Id="rId9" Type="http://schemas.openxmlformats.org/officeDocument/2006/relationships/slide" Target="slide2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4.xml"/><Relationship Id="rId4" Type="http://schemas.openxmlformats.org/officeDocument/2006/relationships/audio" Target="../media/sfx_step.wav"/><Relationship Id="rId5" Type="http://schemas.openxmlformats.org/officeDocument/2006/relationships/slide" Target="slide24.xml"/><Relationship Id="rId6" Type="http://schemas.openxmlformats.org/officeDocument/2006/relationships/audio" Target="../media/sfx_correct.wav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4.xml"/><Relationship Id="rId4" Type="http://schemas.openxmlformats.org/officeDocument/2006/relationships/audio" Target="../media/sfx_step.wav"/><Relationship Id="rId5" Type="http://schemas.openxmlformats.org/officeDocument/2006/relationships/slide" Target="slide21.xml"/><Relationship Id="rId6" Type="http://schemas.openxmlformats.org/officeDocument/2006/relationships/audio" Target="../media/sfx_step.wav"/><Relationship Id="rId7" Type="http://schemas.openxmlformats.org/officeDocument/2006/relationships/slide" Target="slide4.xml"/><Relationship Id="rId8" Type="http://schemas.openxmlformats.org/officeDocument/2006/relationships/audio" Target="../media/sfx_wrong.wav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4.xml"/><Relationship Id="rId4" Type="http://schemas.openxmlformats.org/officeDocument/2006/relationships/audio" Target="../media/sfx_step.wav"/><Relationship Id="rId5" Type="http://schemas.openxmlformats.org/officeDocument/2006/relationships/slide" Target="slide25.xml"/><Relationship Id="rId6" Type="http://schemas.openxmlformats.org/officeDocument/2006/relationships/audio" Target="../media/sfx_map_open.wav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4.xml"/><Relationship Id="rId4" Type="http://schemas.openxmlformats.org/officeDocument/2006/relationships/audio" Target="../media/sfx_step.wav"/><Relationship Id="rId5" Type="http://schemas.openxmlformats.org/officeDocument/2006/relationships/slide" Target="slide2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4.xml"/><Relationship Id="rId4" Type="http://schemas.openxmlformats.org/officeDocument/2006/relationships/audio" Target="../media/sfx_step.wav"/><Relationship Id="rId5" Type="http://schemas.openxmlformats.org/officeDocument/2006/relationships/slide" Target="slide27.xml"/><Relationship Id="rId6" Type="http://schemas.openxmlformats.org/officeDocument/2006/relationships/audio" Target="../media/sfx_treasure.wav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sfx_step.wav"/><Relationship Id="rId3" Type="http://schemas.openxmlformats.org/officeDocument/2006/relationships/slide" Target="slide1.xml"/><Relationship Id="rId4" Type="http://schemas.openxmlformats.org/officeDocument/2006/relationships/audio" Target="../media/sfx_step.wav"/><Relationship Id="rId5" Type="http://schemas.openxmlformats.org/officeDocument/2006/relationships/slide" Target="slide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530352"/>
            <a:ext cx="1072591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300" b="1" lang="ar-OM">
                <a:solidFill>
                  <a:srgbClr val="FDE9B8"/>
                </a:solidFill>
                <a:latin typeface="Arial"/>
                <a:cs typeface="Arial"/>
              </a:rPr>
              <a:t>رياضيات  •  الصف الرابع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960120"/>
            <a:ext cx="10725912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4000" b="1" lang="ar-OM">
                <a:solidFill>
                  <a:srgbClr val="F6BE3C"/>
                </a:solidFill>
                <a:latin typeface="Arial"/>
                <a:cs typeface="Arial"/>
              </a:rPr>
              <a:t>مغامرة البحث عن الكنز الرياضي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84831"/>
            <a:ext cx="1072591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ar-OM">
                <a:solidFill>
                  <a:srgbClr val="FFF2C7"/>
                </a:solidFill>
                <a:latin typeface="Arial"/>
                <a:cs typeface="Arial"/>
              </a:rPr>
              <a:t>رحلةٌ عبر أربعة أبواب من الأعداد… وكنزٌ ينتظر من يجمع أرقامه السرية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762756" y="2761488"/>
            <a:ext cx="960120" cy="960120"/>
          </a:xfrm>
          <a:prstGeom prst="roundRect">
            <a:avLst>
              <a:gd name="adj" fmla="val 18000"/>
            </a:avLst>
          </a:prstGeom>
          <a:solidFill>
            <a:srgbClr val="BE2337"/>
          </a:solidFill>
          <a:ln w="3175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2600" b="1" lang="ar-OM">
                <a:solidFill>
                  <a:srgbClr val="FFFFFF"/>
                </a:solidFill>
                <a:latin typeface="Arial"/>
                <a:cs typeface="Arial"/>
              </a:rPr>
              <a:t>١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997196" y="2761488"/>
            <a:ext cx="960120" cy="960120"/>
          </a:xfrm>
          <a:prstGeom prst="roundRect">
            <a:avLst>
              <a:gd name="adj" fmla="val 18000"/>
            </a:avLst>
          </a:prstGeom>
          <a:solidFill>
            <a:srgbClr val="147753"/>
          </a:solidFill>
          <a:ln w="3175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2600" b="1" lang="ar-OM">
                <a:solidFill>
                  <a:srgbClr val="FFFFFF"/>
                </a:solidFill>
                <a:latin typeface="Arial"/>
                <a:cs typeface="Arial"/>
              </a:rPr>
              <a:t>٢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1636" y="2761488"/>
            <a:ext cx="960120" cy="960120"/>
          </a:xfrm>
          <a:prstGeom prst="roundRect">
            <a:avLst>
              <a:gd name="adj" fmla="val 18000"/>
            </a:avLst>
          </a:prstGeom>
          <a:solidFill>
            <a:srgbClr val="7546AD"/>
          </a:solidFill>
          <a:ln w="3175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2600" b="1" lang="ar-OM">
                <a:solidFill>
                  <a:srgbClr val="FFFFFF"/>
                </a:solidFill>
                <a:latin typeface="Arial"/>
                <a:cs typeface="Arial"/>
              </a:rPr>
              <a:t>٣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66076" y="2761488"/>
            <a:ext cx="960120" cy="960120"/>
          </a:xfrm>
          <a:prstGeom prst="roundRect">
            <a:avLst>
              <a:gd name="adj" fmla="val 18000"/>
            </a:avLst>
          </a:prstGeom>
          <a:solidFill>
            <a:srgbClr val="222B3D"/>
          </a:solidFill>
          <a:ln w="3175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2600" b="1" lang="ar-OM">
                <a:solidFill>
                  <a:srgbClr val="FFFFFF"/>
                </a:solidFill>
                <a:latin typeface="Arial"/>
                <a:cs typeface="Arial"/>
              </a:rPr>
              <a:t>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60036" y="4369917"/>
            <a:ext cx="2468880" cy="938174"/>
          </a:xfrm>
          <a:prstGeom prst="rect">
            <a:avLst/>
          </a:prstGeom>
          <a:solidFill>
            <a:srgbClr val="F6BE3C"/>
          </a:solidFill>
          <a:ln w="25400">
            <a:solidFill>
              <a:srgbClr val="222B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860036" y="3744468"/>
            <a:ext cx="2468880" cy="719267"/>
          </a:xfrm>
          <a:prstGeom prst="roundRect">
            <a:avLst>
              <a:gd name="adj" fmla="val 28000"/>
            </a:avLst>
          </a:prstGeom>
          <a:solidFill>
            <a:srgbClr val="FDE9B8"/>
          </a:solidFill>
          <a:ln w="25400">
            <a:solidFill>
              <a:srgbClr val="222B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896965" y="4260463"/>
            <a:ext cx="395020" cy="531632"/>
          </a:xfrm>
          <a:prstGeom prst="roundRect">
            <a:avLst>
              <a:gd name="adj" fmla="val 25000"/>
            </a:avLst>
          </a:prstGeom>
          <a:solidFill>
            <a:srgbClr val="222B3D"/>
          </a:solidFill>
          <a:ln w="1905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4453128" y="5532120"/>
            <a:ext cx="3291840" cy="621792"/>
          </a:xfrm>
          <a:prstGeom prst="roundRect">
            <a:avLst>
              <a:gd name="adj" fmla="val 40000"/>
            </a:avLst>
          </a:prstGeom>
          <a:solidFill>
            <a:srgbClr val="147753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600" b="1" lang="ar-OM">
                <a:solidFill>
                  <a:srgbClr val="FFFFFF"/>
                </a:solidFill>
                <a:latin typeface="Arial"/>
                <a:cs typeface="Arial"/>
              </a:rPr>
              <a:t>لنبدأ المغامرة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760" y="6355080"/>
            <a:ext cx="114574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100" b="0" lang="ar-OM">
                <a:solidFill>
                  <a:srgbClr val="FDE9B8"/>
                </a:solidFill>
                <a:latin typeface="Arial"/>
                <a:cs typeface="Arial"/>
              </a:rPr>
              <a:t>عرض تفاعلي — اضغط الأزرار داخل وضع العرض التقديمي للتنقل بين الأبواب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2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011680" y="402336"/>
            <a:ext cx="9674352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spcBef>
                <a:spcPts val="0"/>
              </a:spcBef>
              <a:spcAft>
                <a:spcPts val="0"/>
              </a:spcAft>
            </a:pPr>
            <a:r>
              <a:rPr sz="2800" b="1" lang="ar-OM">
                <a:solidFill>
                  <a:srgbClr val="147753"/>
                </a:solidFill>
                <a:latin typeface="Arial"/>
                <a:cs typeface="Arial"/>
              </a:rPr>
              <a:t>مرحبًا أيها المستكشف!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078992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ar-OM">
                <a:solidFill>
                  <a:srgbClr val="56606F"/>
                </a:solidFill>
                <a:latin typeface="Arial"/>
                <a:cs typeface="Arial"/>
              </a:rPr>
              <a:t>اقرأ الحكاية قبل أن تبدأ الرحلة.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55664"/>
            <a:ext cx="1145743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1000" b="0" lang="ar-OM">
                <a:solidFill>
                  <a:srgbClr val="56606F"/>
                </a:solidFill>
                <a:latin typeface="Arial"/>
                <a:cs typeface="Arial"/>
              </a:rPr>
              <a:t>مغامرة البحث عن الكنز الرياضي  •  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755648"/>
            <a:ext cx="10835640" cy="3429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3175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 bIns="182880"/>
          <a:lstStyle/>
          <a:p>
            <a:pPr algn="r" rtl="1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2000" b="1" lang="ar-OM">
                <a:solidFill>
                  <a:srgbClr val="222B3D"/>
                </a:solidFill>
                <a:latin typeface="Arial"/>
                <a:cs typeface="Arial"/>
              </a:rPr>
              <a:t>في مدينة الأعداد البعيدة اختبأ كنزٌ عظيم داخل صندوق حديدي…</a:t>
            </a:r>
          </a:p>
          <a:p>
            <a:pPr algn="r" rtl="1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</a:pPr>
            <a:r>
              <a:rPr sz="1800" b="0" lang="ar-OM">
                <a:solidFill>
                  <a:srgbClr val="56606F"/>
                </a:solidFill>
                <a:latin typeface="Arial"/>
                <a:cs typeface="Arial"/>
              </a:rPr>
              <a:t>لكن الصندوق مُغلَق بأربعة أبواب، وخلف كل بابٍ رقم سري واحد.</a:t>
            </a:r>
          </a:p>
          <a:p>
            <a:pPr algn="r" rtl="1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</a:pPr>
            <a:r>
              <a:rPr sz="1800" b="0" lang="ar-OM">
                <a:solidFill>
                  <a:srgbClr val="56606F"/>
                </a:solidFill>
                <a:latin typeface="Arial"/>
                <a:cs typeface="Arial"/>
              </a:rPr>
              <a:t>لا يفتح هذه الأبواب إلا من يُتقن تفكيك الأعداد: مئات وعشرات وآحاد.</a:t>
            </a:r>
          </a:p>
          <a:p>
            <a:pPr algn="r" rtl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ar-OM">
                <a:solidFill>
                  <a:srgbClr val="147753"/>
                </a:solidFill>
                <a:latin typeface="Arial"/>
                <a:cs typeface="Arial"/>
              </a:rPr>
              <a:t>مهمتك: اعبر أربع بوابات، اجمع أربعة أرقام سرية، ثم افتح الصندوق.</a:t>
            </a:r>
          </a:p>
        </p:txBody>
      </p:sp>
      <p:sp>
        <p:nvSpPr>
          <p:cNvPr id="10" name="Rounded Rectangle 9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8183879" y="5468112"/>
            <a:ext cx="3337560" cy="603504"/>
          </a:xfrm>
          <a:prstGeom prst="roundRect">
            <a:avLst>
              <a:gd name="adj" fmla="val 40000"/>
            </a:avLst>
          </a:prstGeom>
          <a:solidFill>
            <a:srgbClr val="7546A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500" b="1" lang="ar-OM">
                <a:solidFill>
                  <a:srgbClr val="FFFFFF"/>
                </a:solidFill>
                <a:latin typeface="Arial"/>
                <a:cs typeface="Arial"/>
              </a:rPr>
              <a:t>كيف نلعب؟ ←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2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011680" y="402336"/>
            <a:ext cx="9674352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spcBef>
                <a:spcPts val="0"/>
              </a:spcBef>
              <a:spcAft>
                <a:spcPts val="0"/>
              </a:spcAft>
            </a:pPr>
            <a:r>
              <a:rPr sz="2800" b="1" lang="ar-OM">
                <a:solidFill>
                  <a:srgbClr val="147753"/>
                </a:solidFill>
                <a:latin typeface="Arial"/>
                <a:cs typeface="Arial"/>
              </a:rPr>
              <a:t>كيف نلعب؟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078992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ar-OM">
                <a:solidFill>
                  <a:srgbClr val="56606F"/>
                </a:solidFill>
                <a:latin typeface="Arial"/>
                <a:cs typeface="Arial"/>
              </a:rPr>
              <a:t>أربع خطوات بسيطة في كل مرحلة.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55664"/>
            <a:ext cx="1145743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1000" b="0" lang="ar-OM">
                <a:solidFill>
                  <a:srgbClr val="56606F"/>
                </a:solidFill>
                <a:latin typeface="Arial"/>
                <a:cs typeface="Arial"/>
              </a:rPr>
              <a:t>مغامرة البحث عن الكنز الرياضي  •  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1755648"/>
            <a:ext cx="2606040" cy="28803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435608" y="1938528"/>
            <a:ext cx="731520" cy="731520"/>
          </a:xfrm>
          <a:prstGeom prst="ellipse">
            <a:avLst/>
          </a:prstGeom>
          <a:solidFill>
            <a:srgbClr val="BE2337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2400" b="1" lang="ar-OM">
                <a:solidFill>
                  <a:srgbClr val="FFFFFF"/>
                </a:solidFill>
                <a:latin typeface="Arial"/>
                <a:cs typeface="Arial"/>
              </a:rPr>
              <a:t>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" y="2834640"/>
            <a:ext cx="231343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500" b="1" lang="ar-OM">
                <a:solidFill>
                  <a:srgbClr val="BE2337"/>
                </a:solidFill>
                <a:latin typeface="Arial"/>
                <a:cs typeface="Arial"/>
              </a:rPr>
              <a:t>اقرأ المسألة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" y="3310128"/>
            <a:ext cx="2313432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ar-OM">
                <a:solidFill>
                  <a:srgbClr val="56606F"/>
                </a:solidFill>
                <a:latin typeface="Arial"/>
                <a:cs typeface="Arial"/>
              </a:rPr>
              <a:t>انظر إلى الأعداد المطلوب جمعها أو طرحها.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337560" y="1755648"/>
            <a:ext cx="2606040" cy="28803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270248" y="1938528"/>
            <a:ext cx="731520" cy="731520"/>
          </a:xfrm>
          <a:prstGeom prst="ellipse">
            <a:avLst/>
          </a:prstGeom>
          <a:solidFill>
            <a:srgbClr val="147753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2400" b="1" lang="ar-OM">
                <a:solidFill>
                  <a:srgbClr val="FFFFFF"/>
                </a:solidFill>
                <a:latin typeface="Arial"/>
                <a:cs typeface="Arial"/>
              </a:rPr>
              <a:t>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83864" y="2834640"/>
            <a:ext cx="231343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500" b="1" lang="ar-OM">
                <a:solidFill>
                  <a:srgbClr val="147753"/>
                </a:solidFill>
                <a:latin typeface="Arial"/>
                <a:cs typeface="Arial"/>
              </a:rPr>
              <a:t>فكّك الأعداد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83864" y="3310128"/>
            <a:ext cx="2313432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ar-OM">
                <a:solidFill>
                  <a:srgbClr val="56606F"/>
                </a:solidFill>
                <a:latin typeface="Arial"/>
                <a:cs typeface="Arial"/>
              </a:rPr>
              <a:t>اكتب كل عدد: مئات + عشرات + آحاد.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1755648"/>
            <a:ext cx="2606040" cy="28803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104888" y="1938528"/>
            <a:ext cx="731520" cy="731520"/>
          </a:xfrm>
          <a:prstGeom prst="ellipse">
            <a:avLst/>
          </a:prstGeom>
          <a:solidFill>
            <a:srgbClr val="7546A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2400" b="1" lang="ar-OM">
                <a:solidFill>
                  <a:srgbClr val="FFFFFF"/>
                </a:solidFill>
                <a:latin typeface="Arial"/>
                <a:cs typeface="Arial"/>
              </a:rPr>
              <a:t>٣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18504" y="2834640"/>
            <a:ext cx="231343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500" b="1" lang="ar-OM">
                <a:solidFill>
                  <a:srgbClr val="7546AD"/>
                </a:solidFill>
                <a:latin typeface="Arial"/>
                <a:cs typeface="Arial"/>
              </a:rPr>
              <a:t>اعمل على كل منزلة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18504" y="3310128"/>
            <a:ext cx="2313432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ar-OM">
                <a:solidFill>
                  <a:srgbClr val="56606F"/>
                </a:solidFill>
                <a:latin typeface="Arial"/>
                <a:cs typeface="Arial"/>
              </a:rPr>
              <a:t>اجمع أو اطرح المئات، ثم العشرات، ثم الآحاد.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006840" y="1755648"/>
            <a:ext cx="2606040" cy="28803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939528" y="1938528"/>
            <a:ext cx="731520" cy="731520"/>
          </a:xfrm>
          <a:prstGeom prst="ellipse">
            <a:avLst/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2400" b="1" lang="ar-OM">
                <a:solidFill>
                  <a:srgbClr val="FFFFFF"/>
                </a:solidFill>
                <a:latin typeface="Arial"/>
                <a:cs typeface="Arial"/>
              </a:rPr>
              <a:t>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53144" y="2834640"/>
            <a:ext cx="231343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500" b="1" lang="ar-OM">
                <a:solidFill>
                  <a:srgbClr val="222B3D"/>
                </a:solidFill>
                <a:latin typeface="Arial"/>
                <a:cs typeface="Arial"/>
              </a:rPr>
              <a:t>اكتب الرقم السري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53144" y="3310128"/>
            <a:ext cx="2313432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ar-OM">
                <a:solidFill>
                  <a:srgbClr val="56606F"/>
                </a:solidFill>
                <a:latin typeface="Arial"/>
                <a:cs typeface="Arial"/>
              </a:rPr>
              <a:t>الناتج يمنحك رقمًا سريًا لبوابة الكنز.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02920" y="4846320"/>
            <a:ext cx="11183112" cy="731520"/>
          </a:xfrm>
          <a:prstGeom prst="roundRect">
            <a:avLst>
              <a:gd name="adj" fmla="val 14000"/>
            </a:avLst>
          </a:prstGeom>
          <a:solidFill>
            <a:srgbClr val="FDE9B8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 bIns="182880"/>
          <a:lstStyle/>
          <a:p>
            <a:pPr algn="c" rtl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تلميح: كل زر ملوّن ينقلك إلى مكان آخر داخل العرض — جرّبها أثناء العرض التقديمي.</a:t>
            </a:r>
          </a:p>
        </p:txBody>
      </p:sp>
      <p:sp>
        <p:nvSpPr>
          <p:cNvPr id="26" name="Rounded Rectangle 25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4453128" y="5742432"/>
            <a:ext cx="3291840" cy="548640"/>
          </a:xfrm>
          <a:prstGeom prst="roundRect">
            <a:avLst>
              <a:gd name="adj" fmla="val 40000"/>
            </a:avLst>
          </a:prstGeom>
          <a:solidFill>
            <a:srgbClr val="147753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500" b="1" lang="ar-OM">
                <a:solidFill>
                  <a:srgbClr val="FFFFFF"/>
                </a:solidFill>
                <a:latin typeface="Arial"/>
                <a:cs typeface="Arial"/>
              </a:rPr>
              <a:t>إلى خريطة الأبواب ←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2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011680" y="402336"/>
            <a:ext cx="9674352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spcBef>
                <a:spcPts val="0"/>
              </a:spcBef>
              <a:spcAft>
                <a:spcPts val="0"/>
              </a:spcAft>
            </a:pPr>
            <a:r>
              <a:rPr sz="2800" b="1" lang="ar-OM">
                <a:solidFill>
                  <a:srgbClr val="147753"/>
                </a:solidFill>
                <a:latin typeface="Arial"/>
                <a:cs typeface="Arial"/>
              </a:rPr>
              <a:t>خريطة أبواب المجموعات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078992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ar-OM">
                <a:solidFill>
                  <a:srgbClr val="56606F"/>
                </a:solidFill>
                <a:latin typeface="Arial"/>
                <a:cs typeface="Arial"/>
              </a:rPr>
              <a:t>أربع بوابات… ورقم سري خلف كل واحدة.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55664"/>
            <a:ext cx="1145743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1000" b="0" lang="ar-OM">
                <a:solidFill>
                  <a:srgbClr val="56606F"/>
                </a:solidFill>
                <a:latin typeface="Arial"/>
                <a:cs typeface="Arial"/>
              </a:rPr>
              <a:t>مغامرة البحث عن الكنز الرياضي  •  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1737360"/>
            <a:ext cx="2606040" cy="331012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348740" y="1965960"/>
            <a:ext cx="914400" cy="1207008"/>
          </a:xfrm>
          <a:prstGeom prst="roundRect">
            <a:avLst>
              <a:gd name="adj" fmla="val 14000"/>
            </a:avLst>
          </a:prstGeom>
          <a:solidFill>
            <a:srgbClr val="BE2337"/>
          </a:solidFill>
          <a:ln w="25400">
            <a:solidFill>
              <a:srgbClr val="222B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3000" b="1" lang="ar-OM">
                <a:solidFill>
                  <a:srgbClr val="FFFFFF"/>
                </a:solidFill>
                <a:latin typeface="Arial"/>
                <a:cs typeface="Arial"/>
              </a:rPr>
              <a:t>١</a:t>
            </a:r>
          </a:p>
        </p:txBody>
      </p:sp>
      <p:sp>
        <p:nvSpPr>
          <p:cNvPr id="11" name="Oval 10"/>
          <p:cNvSpPr/>
          <p:nvPr/>
        </p:nvSpPr>
        <p:spPr>
          <a:xfrm>
            <a:off x="1737360" y="2907792"/>
            <a:ext cx="128016" cy="128016"/>
          </a:xfrm>
          <a:prstGeom prst="ellipse">
            <a:avLst/>
          </a:prstGeom>
          <a:solidFill>
            <a:srgbClr val="F6BE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0936" y="3291840"/>
            <a:ext cx="235000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500" b="1" lang="ar-OM">
                <a:solidFill>
                  <a:srgbClr val="BE2337"/>
                </a:solidFill>
                <a:latin typeface="Arial"/>
                <a:cs typeface="Arial"/>
              </a:rPr>
              <a:t>البوابة 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0936" y="3694176"/>
            <a:ext cx="2350008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ar-OM">
                <a:solidFill>
                  <a:srgbClr val="56606F"/>
                </a:solidFill>
                <a:latin typeface="Arial"/>
                <a:cs typeface="Arial"/>
              </a:rPr>
              <a:t>الجمع بالتفكيك</a:t>
            </a:r>
          </a:p>
        </p:txBody>
      </p:sp>
      <p:sp>
        <p:nvSpPr>
          <p:cNvPr id="14" name="Rounded Rectangle 13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777240" y="4224528"/>
            <a:ext cx="2057400" cy="585216"/>
          </a:xfrm>
          <a:prstGeom prst="roundRect">
            <a:avLst>
              <a:gd name="adj" fmla="val 40000"/>
            </a:avLst>
          </a:prstGeom>
          <a:solidFill>
            <a:srgbClr val="BE2337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300" b="1" lang="ar-OM">
                <a:solidFill>
                  <a:srgbClr val="FFFFFF"/>
                </a:solidFill>
                <a:latin typeface="Arial"/>
                <a:cs typeface="Arial"/>
              </a:rPr>
              <a:t>ادخل البوابة ←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337560" y="1737360"/>
            <a:ext cx="2606040" cy="331012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4183380" y="1965960"/>
            <a:ext cx="914400" cy="1207008"/>
          </a:xfrm>
          <a:prstGeom prst="roundRect">
            <a:avLst>
              <a:gd name="adj" fmla="val 14000"/>
            </a:avLst>
          </a:prstGeom>
          <a:solidFill>
            <a:srgbClr val="147753"/>
          </a:solidFill>
          <a:ln w="25400">
            <a:solidFill>
              <a:srgbClr val="222B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3000" b="1" lang="ar-OM">
                <a:solidFill>
                  <a:srgbClr val="FFFFFF"/>
                </a:solidFill>
                <a:latin typeface="Arial"/>
                <a:cs typeface="Arial"/>
              </a:rPr>
              <a:t>٢</a:t>
            </a:r>
          </a:p>
        </p:txBody>
      </p:sp>
      <p:sp>
        <p:nvSpPr>
          <p:cNvPr id="17" name="Oval 16"/>
          <p:cNvSpPr/>
          <p:nvPr/>
        </p:nvSpPr>
        <p:spPr>
          <a:xfrm>
            <a:off x="4572000" y="2907792"/>
            <a:ext cx="128016" cy="128016"/>
          </a:xfrm>
          <a:prstGeom prst="ellipse">
            <a:avLst/>
          </a:prstGeom>
          <a:solidFill>
            <a:srgbClr val="F6BE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465576" y="3291840"/>
            <a:ext cx="235000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500" b="1" lang="ar-OM">
                <a:solidFill>
                  <a:srgbClr val="147753"/>
                </a:solidFill>
                <a:latin typeface="Arial"/>
                <a:cs typeface="Arial"/>
              </a:rPr>
              <a:t>البوابة 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65576" y="3694176"/>
            <a:ext cx="2350008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ar-OM">
                <a:solidFill>
                  <a:srgbClr val="56606F"/>
                </a:solidFill>
                <a:latin typeface="Arial"/>
                <a:cs typeface="Arial"/>
              </a:rPr>
              <a:t>الطرح بالتفكيك</a:t>
            </a:r>
          </a:p>
        </p:txBody>
      </p:sp>
      <p:sp>
        <p:nvSpPr>
          <p:cNvPr id="20" name="Rounded Rectangle 19">
            <a:hlinkClick r:id="rId5" action="ppaction://hlinksldjump">
              <a:snd r:embed="rId4"/>
            </a:hlinkClick>
          </p:cNvPr>
          <p:cNvSpPr/>
          <p:nvPr/>
        </p:nvSpPr>
        <p:spPr>
          <a:xfrm>
            <a:off x="3611880" y="4224528"/>
            <a:ext cx="2057400" cy="585216"/>
          </a:xfrm>
          <a:prstGeom prst="roundRect">
            <a:avLst>
              <a:gd name="adj" fmla="val 40000"/>
            </a:avLst>
          </a:prstGeom>
          <a:solidFill>
            <a:srgbClr val="147753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300" b="1" lang="ar-OM">
                <a:solidFill>
                  <a:srgbClr val="FFFFFF"/>
                </a:solidFill>
                <a:latin typeface="Arial"/>
                <a:cs typeface="Arial"/>
              </a:rPr>
              <a:t>ادخل البوابة ←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72200" y="1737360"/>
            <a:ext cx="2606040" cy="331012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7018020" y="1965960"/>
            <a:ext cx="914400" cy="1207008"/>
          </a:xfrm>
          <a:prstGeom prst="roundRect">
            <a:avLst>
              <a:gd name="adj" fmla="val 14000"/>
            </a:avLst>
          </a:prstGeom>
          <a:solidFill>
            <a:srgbClr val="7546AD"/>
          </a:solidFill>
          <a:ln w="25400">
            <a:solidFill>
              <a:srgbClr val="222B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3000" b="1" lang="ar-OM">
                <a:solidFill>
                  <a:srgbClr val="FFFFFF"/>
                </a:solidFill>
                <a:latin typeface="Arial"/>
                <a:cs typeface="Arial"/>
              </a:rPr>
              <a:t>٣</a:t>
            </a:r>
          </a:p>
        </p:txBody>
      </p:sp>
      <p:sp>
        <p:nvSpPr>
          <p:cNvPr id="23" name="Oval 22"/>
          <p:cNvSpPr/>
          <p:nvPr/>
        </p:nvSpPr>
        <p:spPr>
          <a:xfrm>
            <a:off x="7406640" y="2907792"/>
            <a:ext cx="128016" cy="128016"/>
          </a:xfrm>
          <a:prstGeom prst="ellipse">
            <a:avLst/>
          </a:prstGeom>
          <a:solidFill>
            <a:srgbClr val="F6BE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00216" y="3291840"/>
            <a:ext cx="235000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500" b="1" lang="ar-OM">
                <a:solidFill>
                  <a:srgbClr val="7546AD"/>
                </a:solidFill>
                <a:latin typeface="Arial"/>
                <a:cs typeface="Arial"/>
              </a:rPr>
              <a:t>البوابة ٣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00216" y="3694176"/>
            <a:ext cx="2350008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ar-OM">
                <a:solidFill>
                  <a:srgbClr val="56606F"/>
                </a:solidFill>
                <a:latin typeface="Arial"/>
                <a:cs typeface="Arial"/>
              </a:rPr>
              <a:t>الضرب المتكرر</a:t>
            </a:r>
          </a:p>
        </p:txBody>
      </p:sp>
      <p:sp>
        <p:nvSpPr>
          <p:cNvPr id="26" name="Rounded Rectangle 25">
            <a:hlinkClick r:id="rId7" action="ppaction://hlinksldjump">
              <a:snd r:embed="rId6"/>
            </a:hlinkClick>
          </p:cNvPr>
          <p:cNvSpPr/>
          <p:nvPr/>
        </p:nvSpPr>
        <p:spPr>
          <a:xfrm>
            <a:off x="6446520" y="4224528"/>
            <a:ext cx="2057400" cy="585216"/>
          </a:xfrm>
          <a:prstGeom prst="roundRect">
            <a:avLst>
              <a:gd name="adj" fmla="val 40000"/>
            </a:avLst>
          </a:prstGeom>
          <a:solidFill>
            <a:srgbClr val="7546A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300" b="1" lang="ar-OM">
                <a:solidFill>
                  <a:srgbClr val="FFFFFF"/>
                </a:solidFill>
                <a:latin typeface="Arial"/>
                <a:cs typeface="Arial"/>
              </a:rPr>
              <a:t>ادخل البوابة ←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06840" y="1737360"/>
            <a:ext cx="2606040" cy="331012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9852660" y="1965960"/>
            <a:ext cx="914400" cy="1207008"/>
          </a:xfrm>
          <a:prstGeom prst="roundRect">
            <a:avLst>
              <a:gd name="adj" fmla="val 14000"/>
            </a:avLst>
          </a:prstGeom>
          <a:solidFill>
            <a:srgbClr val="222B3D"/>
          </a:solidFill>
          <a:ln w="25400">
            <a:solidFill>
              <a:srgbClr val="222B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3000" b="1" lang="ar-OM">
                <a:solidFill>
                  <a:srgbClr val="FFFFFF"/>
                </a:solidFill>
                <a:latin typeface="Arial"/>
                <a:cs typeface="Arial"/>
              </a:rPr>
              <a:t>٤</a:t>
            </a:r>
          </a:p>
        </p:txBody>
      </p:sp>
      <p:sp>
        <p:nvSpPr>
          <p:cNvPr id="29" name="Oval 28"/>
          <p:cNvSpPr/>
          <p:nvPr/>
        </p:nvSpPr>
        <p:spPr>
          <a:xfrm>
            <a:off x="10241280" y="2907792"/>
            <a:ext cx="128016" cy="128016"/>
          </a:xfrm>
          <a:prstGeom prst="ellipse">
            <a:avLst/>
          </a:prstGeom>
          <a:solidFill>
            <a:srgbClr val="F6BE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34856" y="3291840"/>
            <a:ext cx="235000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500" b="1" lang="ar-OM">
                <a:solidFill>
                  <a:srgbClr val="222B3D"/>
                </a:solidFill>
                <a:latin typeface="Arial"/>
                <a:cs typeface="Arial"/>
              </a:rPr>
              <a:t>البوابة ٤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34856" y="3694176"/>
            <a:ext cx="2350008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ar-OM">
                <a:solidFill>
                  <a:srgbClr val="56606F"/>
                </a:solidFill>
                <a:latin typeface="Arial"/>
                <a:cs typeface="Arial"/>
              </a:rPr>
              <a:t>الرقم الرابع وفتح الصندوق</a:t>
            </a:r>
          </a:p>
        </p:txBody>
      </p:sp>
      <p:sp>
        <p:nvSpPr>
          <p:cNvPr id="32" name="Rounded Rectangle 31">
            <a:hlinkClick r:id="rId9" action="ppaction://hlinksldjump">
              <a:snd r:embed="rId8"/>
            </a:hlinkClick>
          </p:cNvPr>
          <p:cNvSpPr/>
          <p:nvPr/>
        </p:nvSpPr>
        <p:spPr>
          <a:xfrm>
            <a:off x="9281160" y="4224528"/>
            <a:ext cx="2057400" cy="585216"/>
          </a:xfrm>
          <a:prstGeom prst="roundRect">
            <a:avLst>
              <a:gd name="adj" fmla="val 40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300" b="1" lang="ar-OM">
                <a:solidFill>
                  <a:srgbClr val="FFFFFF"/>
                </a:solidFill>
                <a:latin typeface="Arial"/>
                <a:cs typeface="Arial"/>
              </a:rPr>
              <a:t>ادخل البوابة ←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920" y="5193792"/>
            <a:ext cx="1118311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اجمع الأرقام السرية الأربعة لتفتح صندوق الكنز في نهاية الرحلة.</a:t>
            </a:r>
          </a:p>
        </p:txBody>
      </p:sp>
      <p:sp>
        <p:nvSpPr>
          <p:cNvPr id="34" name="Rounded Rectangle 33">
            <a:hlinkClick r:id="rId11" action="ppaction://hlinksldjump">
              <a:snd r:embed="rId10"/>
            </a:hlinkClick>
          </p:cNvPr>
          <p:cNvSpPr/>
          <p:nvPr/>
        </p:nvSpPr>
        <p:spPr>
          <a:xfrm>
            <a:off x="4453128" y="5705856"/>
            <a:ext cx="3291840" cy="566928"/>
          </a:xfrm>
          <a:prstGeom prst="roundRect">
            <a:avLst>
              <a:gd name="adj" fmla="val 40000"/>
            </a:avLst>
          </a:prstGeom>
          <a:solidFill>
            <a:srgbClr val="147753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500" b="1" lang="ar-OM">
                <a:solidFill>
                  <a:srgbClr val="FFFFFF"/>
                </a:solidFill>
                <a:latin typeface="Arial"/>
                <a:cs typeface="Arial"/>
              </a:rPr>
              <a:t>ابدأ من البوابة الأولى</a:t>
            </a:r>
          </a:p>
        </p:txBody>
      </p:sp>
    </p:spTree>
  </p:cSld>
  <p:clrMapOvr>
    <a:masterClrMapping/>
  </p:clrMapOvr>
  <p:transition spd="med">
    <p:snd r:embed="rId12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138928" y="1234440"/>
            <a:ext cx="1920240" cy="1920240"/>
          </a:xfrm>
          <a:prstGeom prst="ellipse">
            <a:avLst/>
          </a:prstGeom>
          <a:solidFill>
            <a:srgbClr val="F6BE3C"/>
          </a:solidFill>
          <a:ln w="127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6000" b="1" lang="ar-OM">
                <a:solidFill>
                  <a:srgbClr val="222B3D"/>
                </a:solidFill>
                <a:latin typeface="Arial"/>
                <a:cs typeface="Arial"/>
              </a:rPr>
              <a:t>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429000"/>
            <a:ext cx="10725912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3200" b="1" lang="ar-OM">
                <a:solidFill>
                  <a:srgbClr val="F6BE3C"/>
                </a:solidFill>
                <a:latin typeface="Arial"/>
                <a:cs typeface="Arial"/>
              </a:rPr>
              <a:t>البوابة ١ — الجمع بالتفكيك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4297680"/>
            <a:ext cx="9811512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ar-OM">
                <a:solidFill>
                  <a:srgbClr val="FFF2C7"/>
                </a:solidFill>
                <a:latin typeface="Arial"/>
                <a:cs typeface="Arial"/>
              </a:rPr>
              <a:t>ثلاث مراحل: فكّك العدد، ثم اجمع كل منزلة، ثم اكتب الرقم السري الأول.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55664"/>
            <a:ext cx="1145743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1000" b="0" lang="ar-OM">
                <a:solidFill>
                  <a:srgbClr val="56606F"/>
                </a:solidFill>
                <a:latin typeface="Arial"/>
                <a:cs typeface="Arial"/>
              </a:rPr>
              <a:t>مغامرة البحث عن الكنز الرياضي  •  5</a:t>
            </a:r>
          </a:p>
        </p:txBody>
      </p:sp>
      <p:sp>
        <p:nvSpPr>
          <p:cNvPr id="10" name="Rounded Rectangle 9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365760" y="320040"/>
            <a:ext cx="1417320" cy="402336"/>
          </a:xfrm>
          <a:prstGeom prst="roundRect">
            <a:avLst>
              <a:gd name="adj" fmla="val 36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000" b="1" lang="ar-OM">
                <a:solidFill>
                  <a:srgbClr val="FFFFFF"/>
                </a:solidFill>
                <a:latin typeface="Arial"/>
                <a:cs typeface="Arial"/>
              </a:rPr>
              <a:t>البداية</a:t>
            </a:r>
          </a:p>
        </p:txBody>
      </p:sp>
      <p:sp>
        <p:nvSpPr>
          <p:cNvPr id="11" name="Rounded Rectangle 10">
            <a:hlinkClick r:id="rId5" action="ppaction://hlinksldjump">
              <a:snd r:embed="rId4"/>
            </a:hlinkClick>
          </p:cNvPr>
          <p:cNvSpPr/>
          <p:nvPr/>
        </p:nvSpPr>
        <p:spPr>
          <a:xfrm>
            <a:off x="4453128" y="5257800"/>
            <a:ext cx="3291840" cy="621792"/>
          </a:xfrm>
          <a:prstGeom prst="roundRect">
            <a:avLst>
              <a:gd name="adj" fmla="val 40000"/>
            </a:avLst>
          </a:prstGeom>
          <a:solidFill>
            <a:srgbClr val="147753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600" b="1" lang="ar-OM">
                <a:solidFill>
                  <a:srgbClr val="FFFFFF"/>
                </a:solidFill>
                <a:latin typeface="Arial"/>
                <a:cs typeface="Arial"/>
              </a:rPr>
              <a:t>ابدأ المرحلة ←</a:t>
            </a:r>
          </a:p>
        </p:txBody>
      </p:sp>
    </p:spTree>
  </p:cSld>
  <p:clrMapOvr>
    <a:masterClrMapping/>
  </p:clrMapOvr>
  <p:transition spd="med">
    <p:snd r:embed="rId6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2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011680" y="402336"/>
            <a:ext cx="9674352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spcBef>
                <a:spcPts val="0"/>
              </a:spcBef>
              <a:spcAft>
                <a:spcPts val="0"/>
              </a:spcAft>
            </a:pPr>
            <a:r>
              <a:rPr sz="2800" b="1" lang="ar-OM">
                <a:solidFill>
                  <a:srgbClr val="147753"/>
                </a:solidFill>
                <a:latin typeface="Arial"/>
                <a:cs typeface="Arial"/>
              </a:rPr>
              <a:t>الخطوة ١: فكّك العدد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078992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ar-OM">
                <a:solidFill>
                  <a:srgbClr val="56606F"/>
                </a:solidFill>
                <a:latin typeface="Arial"/>
                <a:cs typeface="Arial"/>
              </a:rPr>
              <a:t>نجمع المئات مع المئات، والعشرات مع العشرات، والآحاد مع الآحاد.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55664"/>
            <a:ext cx="1145743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1000" b="0" lang="ar-OM">
                <a:solidFill>
                  <a:srgbClr val="56606F"/>
                </a:solidFill>
                <a:latin typeface="Arial"/>
                <a:cs typeface="Arial"/>
              </a:rPr>
              <a:t>مغامرة البحث عن الكنز الرياضي  •  6</a:t>
            </a:r>
          </a:p>
        </p:txBody>
      </p:sp>
      <p:sp>
        <p:nvSpPr>
          <p:cNvPr id="9" name="Rounded Rectangle 8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365760" y="320040"/>
            <a:ext cx="1417320" cy="402336"/>
          </a:xfrm>
          <a:prstGeom prst="roundRect">
            <a:avLst>
              <a:gd name="adj" fmla="val 36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000" b="1" lang="ar-OM">
                <a:solidFill>
                  <a:srgbClr val="FFFFFF"/>
                </a:solidFill>
                <a:latin typeface="Arial"/>
                <a:cs typeface="Arial"/>
              </a:rPr>
              <a:t>البداية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67728" y="1371600"/>
            <a:ext cx="4544568" cy="4709160"/>
          </a:xfrm>
          <a:prstGeom prst="roundRect">
            <a:avLst>
              <a:gd name="adj" fmla="val 6000"/>
            </a:avLst>
          </a:prstGeom>
          <a:solidFill>
            <a:srgbClr val="F6BE3C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42048" y="1517904"/>
            <a:ext cx="399592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500" b="1" lang="ar-OM">
                <a:solidFill>
                  <a:srgbClr val="222B3D"/>
                </a:solidFill>
                <a:latin typeface="Arial"/>
                <a:cs typeface="Arial"/>
              </a:rPr>
              <a:t>أبواب المجموعات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260336" y="1993392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147753"/>
          </a:solidFill>
          <a:ln w="25400">
            <a:solidFill>
              <a:srgbClr val="1477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FFFFFF"/>
                </a:solidFill>
                <a:latin typeface="Arial"/>
                <a:cs typeface="Arial"/>
              </a:rPr>
              <a:t>١ • الجمع بالتفكيك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260336" y="2980944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٢ • الطرح بالتفكيك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260336" y="3968496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٣ • الضرب المتكرر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60336" y="4956048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٤ • بوابة الكنز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011680" y="1719072"/>
            <a:ext cx="3291840" cy="475488"/>
          </a:xfrm>
          <a:prstGeom prst="roundRect">
            <a:avLst>
              <a:gd name="adj" fmla="val 22000"/>
            </a:avLst>
          </a:prstGeom>
          <a:solidFill>
            <a:srgbClr val="FFFFFF"/>
          </a:solidFill>
          <a:ln w="25400">
            <a:solidFill>
              <a:srgbClr val="BE23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000" b="1" lang="ar-OM">
                <a:solidFill>
                  <a:srgbClr val="BE2337"/>
                </a:solidFill>
                <a:latin typeface="Arial"/>
                <a:cs typeface="Arial"/>
              </a:rPr>
              <a:t>مثال توضيحي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2331720"/>
            <a:ext cx="5532120" cy="731520"/>
          </a:xfrm>
          <a:prstGeom prst="roundRect">
            <a:avLst>
              <a:gd name="adj" fmla="val 22000"/>
            </a:avLst>
          </a:prstGeom>
          <a:solidFill>
            <a:srgbClr val="FFFFFF"/>
          </a:solidFill>
          <a:ln w="3175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3200" b="1" lang="ar-OM">
                <a:solidFill>
                  <a:srgbClr val="222B3D"/>
                </a:solidFill>
                <a:latin typeface="Arial"/>
                <a:cs typeface="Arial"/>
              </a:rPr>
              <a:t>٧٣٢ + ٥٤٨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200400"/>
            <a:ext cx="5897880" cy="1207008"/>
          </a:xfrm>
          <a:prstGeom prst="roundRect">
            <a:avLst>
              <a:gd name="adj" fmla="val 12000"/>
            </a:avLst>
          </a:prstGeom>
          <a:solidFill>
            <a:srgbClr val="DFF6EB"/>
          </a:solidFill>
          <a:ln w="31750">
            <a:solidFill>
              <a:srgbClr val="1477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 bIns="182880"/>
          <a:lstStyle/>
          <a:p>
            <a:pPr algn="c" rtl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2300" b="1" lang="ar-OM">
                <a:solidFill>
                  <a:srgbClr val="147753"/>
                </a:solidFill>
                <a:latin typeface="Arial"/>
                <a:cs typeface="Arial"/>
              </a:rPr>
              <a:t>٧٣٢ = ٧٠٠ + ٣٠ + ٢</a:t>
            </a:r>
          </a:p>
          <a:p>
            <a:pPr algn="c" rtl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lang="ar-OM">
                <a:solidFill>
                  <a:srgbClr val="147753"/>
                </a:solidFill>
                <a:latin typeface="Arial"/>
                <a:cs typeface="Arial"/>
              </a:rPr>
              <a:t>٥٤٨ = ٥٠٠ + ٤٠ + ٨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68680" y="4553712"/>
            <a:ext cx="5532120" cy="658368"/>
          </a:xfrm>
          <a:prstGeom prst="roundRect">
            <a:avLst>
              <a:gd name="adj" fmla="val 22000"/>
            </a:avLst>
          </a:prstGeom>
          <a:solidFill>
            <a:srgbClr val="FFFFFF"/>
          </a:solidFill>
          <a:ln w="3175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 lang="ar-OM">
                <a:solidFill>
                  <a:srgbClr val="BE2337"/>
                </a:solidFill>
                <a:latin typeface="Arial"/>
                <a:cs typeface="Arial"/>
              </a:rPr>
              <a:t>١٢٠٠ + ٧٠ + ١٠ = ١٢٨٠</a:t>
            </a:r>
          </a:p>
        </p:txBody>
      </p:sp>
      <p:sp>
        <p:nvSpPr>
          <p:cNvPr id="20" name="Rounded Rectangle 19">
            <a:hlinkClick r:id="rId5" action="ppaction://hlinksldjump">
              <a:snd r:embed="rId4"/>
            </a:hlinkClick>
          </p:cNvPr>
          <p:cNvSpPr/>
          <p:nvPr/>
        </p:nvSpPr>
        <p:spPr>
          <a:xfrm>
            <a:off x="3291840" y="5486400"/>
            <a:ext cx="3291840" cy="566928"/>
          </a:xfrm>
          <a:prstGeom prst="roundRect">
            <a:avLst>
              <a:gd name="adj" fmla="val 40000"/>
            </a:avLst>
          </a:prstGeom>
          <a:solidFill>
            <a:srgbClr val="7546A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500" b="1" lang="ar-OM">
                <a:solidFill>
                  <a:srgbClr val="FFFFFF"/>
                </a:solidFill>
                <a:latin typeface="Arial"/>
                <a:cs typeface="Arial"/>
              </a:rPr>
              <a:t>الخطوة التالية ←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2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011680" y="402336"/>
            <a:ext cx="9674352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spcBef>
                <a:spcPts val="0"/>
              </a:spcBef>
              <a:spcAft>
                <a:spcPts val="0"/>
              </a:spcAft>
            </a:pPr>
            <a:r>
              <a:rPr sz="2800" b="1" lang="ar-OM">
                <a:solidFill>
                  <a:srgbClr val="147753"/>
                </a:solidFill>
                <a:latin typeface="Arial"/>
                <a:cs typeface="Arial"/>
              </a:rPr>
              <a:t>الخطوة ٢: اجمع كل منزلة على حدة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078992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ar-OM">
                <a:solidFill>
                  <a:srgbClr val="56606F"/>
                </a:solidFill>
                <a:latin typeface="Arial"/>
                <a:cs typeface="Arial"/>
              </a:rPr>
              <a:t>المئات مع المئات، والعشرات مع العشرات، والآحاد مع الآحاد.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55664"/>
            <a:ext cx="1145743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1000" b="0" lang="ar-OM">
                <a:solidFill>
                  <a:srgbClr val="56606F"/>
                </a:solidFill>
                <a:latin typeface="Arial"/>
                <a:cs typeface="Arial"/>
              </a:rPr>
              <a:t>مغامرة البحث عن الكنز الرياضي  •  7</a:t>
            </a:r>
          </a:p>
        </p:txBody>
      </p:sp>
      <p:sp>
        <p:nvSpPr>
          <p:cNvPr id="9" name="Rounded Rectangle 8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365760" y="320040"/>
            <a:ext cx="1417320" cy="402336"/>
          </a:xfrm>
          <a:prstGeom prst="roundRect">
            <a:avLst>
              <a:gd name="adj" fmla="val 36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000" b="1" lang="ar-OM">
                <a:solidFill>
                  <a:srgbClr val="FFFFFF"/>
                </a:solidFill>
                <a:latin typeface="Arial"/>
                <a:cs typeface="Arial"/>
              </a:rPr>
              <a:t>البداية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67728" y="1371600"/>
            <a:ext cx="4544568" cy="4709160"/>
          </a:xfrm>
          <a:prstGeom prst="roundRect">
            <a:avLst>
              <a:gd name="adj" fmla="val 6000"/>
            </a:avLst>
          </a:prstGeom>
          <a:solidFill>
            <a:srgbClr val="F6BE3C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42048" y="1517904"/>
            <a:ext cx="399592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500" b="1" lang="ar-OM">
                <a:solidFill>
                  <a:srgbClr val="222B3D"/>
                </a:solidFill>
                <a:latin typeface="Arial"/>
                <a:cs typeface="Arial"/>
              </a:rPr>
              <a:t>أبواب المجموعات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260336" y="1993392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147753"/>
          </a:solidFill>
          <a:ln w="25400">
            <a:solidFill>
              <a:srgbClr val="1477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FFFFFF"/>
                </a:solidFill>
                <a:latin typeface="Arial"/>
                <a:cs typeface="Arial"/>
              </a:rPr>
              <a:t>١ • الجمع بالتفكيك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260336" y="2980944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٢ • الطرح بالتفكيك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260336" y="3968496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٣ • الضرب المتكرر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60336" y="4956048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٤ • بوابة الكنز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1828800"/>
            <a:ext cx="5806440" cy="105156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25400">
            <a:solidFill>
              <a:srgbClr val="1477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54864" bIns="54864"/>
          <a:lstStyle/>
          <a:p>
            <a:pPr algn="r" rtl="1">
              <a:spcBef>
                <a:spcPts val="0"/>
              </a:spcBef>
              <a:spcAft>
                <a:spcPts val="100"/>
              </a:spcAft>
            </a:pPr>
            <a:r>
              <a:rPr sz="1200" b="0" lang="ar-OM">
                <a:solidFill>
                  <a:srgbClr val="56606F"/>
                </a:solidFill>
                <a:latin typeface="Arial"/>
                <a:cs typeface="Arial"/>
              </a:rPr>
              <a:t>المئات</a:t>
            </a:r>
          </a:p>
          <a:p>
            <a:pPr algn="r" rtl="1">
              <a:spcBef>
                <a:spcPts val="0"/>
              </a:spcBef>
              <a:spcAft>
                <a:spcPts val="0"/>
              </a:spcAft>
            </a:pPr>
            <a:r>
              <a:rPr sz="1900" b="1" lang="ar-OM">
                <a:solidFill>
                  <a:srgbClr val="147753"/>
                </a:solidFill>
                <a:latin typeface="Arial"/>
                <a:cs typeface="Arial"/>
              </a:rPr>
              <a:t>٧٠٠ + ٥٠٠ = ١٢٠٠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081528"/>
            <a:ext cx="5806440" cy="105156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25400">
            <a:solidFill>
              <a:srgbClr val="1477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54864" bIns="54864"/>
          <a:lstStyle/>
          <a:p>
            <a:pPr algn="r" rtl="1">
              <a:spcBef>
                <a:spcPts val="0"/>
              </a:spcBef>
              <a:spcAft>
                <a:spcPts val="100"/>
              </a:spcAft>
            </a:pPr>
            <a:r>
              <a:rPr sz="1200" b="0" lang="ar-OM">
                <a:solidFill>
                  <a:srgbClr val="56606F"/>
                </a:solidFill>
                <a:latin typeface="Arial"/>
                <a:cs typeface="Arial"/>
              </a:rPr>
              <a:t>العشرات</a:t>
            </a:r>
          </a:p>
          <a:p>
            <a:pPr algn="r" rtl="1">
              <a:spcBef>
                <a:spcPts val="0"/>
              </a:spcBef>
              <a:spcAft>
                <a:spcPts val="0"/>
              </a:spcAft>
            </a:pPr>
            <a:r>
              <a:rPr sz="1900" b="1" lang="ar-OM">
                <a:solidFill>
                  <a:srgbClr val="147753"/>
                </a:solidFill>
                <a:latin typeface="Arial"/>
                <a:cs typeface="Arial"/>
              </a:rPr>
              <a:t>٣٠ + ٤٠ = ٧٠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334256"/>
            <a:ext cx="5806440" cy="105156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25400">
            <a:solidFill>
              <a:srgbClr val="1477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54864" bIns="54864"/>
          <a:lstStyle/>
          <a:p>
            <a:pPr algn="r" rtl="1">
              <a:spcBef>
                <a:spcPts val="0"/>
              </a:spcBef>
              <a:spcAft>
                <a:spcPts val="100"/>
              </a:spcAft>
            </a:pPr>
            <a:r>
              <a:rPr sz="1200" b="0" lang="ar-OM">
                <a:solidFill>
                  <a:srgbClr val="56606F"/>
                </a:solidFill>
                <a:latin typeface="Arial"/>
                <a:cs typeface="Arial"/>
              </a:rPr>
              <a:t>الآحاد</a:t>
            </a:r>
          </a:p>
          <a:p>
            <a:pPr algn="r" rtl="1">
              <a:spcBef>
                <a:spcPts val="0"/>
              </a:spcBef>
              <a:spcAft>
                <a:spcPts val="0"/>
              </a:spcAft>
            </a:pPr>
            <a:r>
              <a:rPr sz="1900" b="1" lang="ar-OM">
                <a:solidFill>
                  <a:srgbClr val="147753"/>
                </a:solidFill>
                <a:latin typeface="Arial"/>
                <a:cs typeface="Arial"/>
              </a:rPr>
              <a:t>٢ + ٨ = ١٠</a:t>
            </a:r>
          </a:p>
        </p:txBody>
      </p:sp>
      <p:sp>
        <p:nvSpPr>
          <p:cNvPr id="19" name="Rounded Rectangle 18">
            <a:hlinkClick r:id="rId5" action="ppaction://hlinksldjump">
              <a:snd r:embed="rId4"/>
            </a:hlinkClick>
          </p:cNvPr>
          <p:cNvSpPr/>
          <p:nvPr/>
        </p:nvSpPr>
        <p:spPr>
          <a:xfrm>
            <a:off x="685800" y="5623560"/>
            <a:ext cx="2377440" cy="530352"/>
          </a:xfrm>
          <a:prstGeom prst="roundRect">
            <a:avLst>
              <a:gd name="adj" fmla="val 40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300" b="1" lang="ar-OM">
                <a:solidFill>
                  <a:srgbClr val="FFFFFF"/>
                </a:solidFill>
                <a:latin typeface="Arial"/>
                <a:cs typeface="Arial"/>
              </a:rPr>
              <a:t>→ السابق</a:t>
            </a:r>
          </a:p>
        </p:txBody>
      </p:sp>
      <p:sp>
        <p:nvSpPr>
          <p:cNvPr id="20" name="Rounded Rectangle 19">
            <a:hlinkClick r:id="rId7" action="ppaction://hlinksldjump">
              <a:snd r:embed="rId6"/>
            </a:hlinkClick>
          </p:cNvPr>
          <p:cNvSpPr/>
          <p:nvPr/>
        </p:nvSpPr>
        <p:spPr>
          <a:xfrm>
            <a:off x="4114800" y="5623560"/>
            <a:ext cx="2377440" cy="530352"/>
          </a:xfrm>
          <a:prstGeom prst="roundRect">
            <a:avLst>
              <a:gd name="adj" fmla="val 40000"/>
            </a:avLst>
          </a:prstGeom>
          <a:solidFill>
            <a:srgbClr val="7546A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FFFFFF"/>
                </a:solidFill>
                <a:latin typeface="Arial"/>
                <a:cs typeface="Arial"/>
              </a:rPr>
              <a:t>الخطوة التالية ←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2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011680" y="402336"/>
            <a:ext cx="9674352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spcBef>
                <a:spcPts val="0"/>
              </a:spcBef>
              <a:spcAft>
                <a:spcPts val="0"/>
              </a:spcAft>
            </a:pPr>
            <a:r>
              <a:rPr sz="2800" b="1" lang="ar-OM">
                <a:solidFill>
                  <a:srgbClr val="147753"/>
                </a:solidFill>
                <a:latin typeface="Arial"/>
                <a:cs typeface="Arial"/>
              </a:rPr>
              <a:t>الخطوة ٣: الناتج والرقم السري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078992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ar-OM">
                <a:solidFill>
                  <a:srgbClr val="56606F"/>
                </a:solidFill>
                <a:latin typeface="Arial"/>
                <a:cs typeface="Arial"/>
              </a:rPr>
              <a:t>اجمع النواتج الثلاثة لتحصل على الناتج النهائي.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55664"/>
            <a:ext cx="1145743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1000" b="0" lang="ar-OM">
                <a:solidFill>
                  <a:srgbClr val="56606F"/>
                </a:solidFill>
                <a:latin typeface="Arial"/>
                <a:cs typeface="Arial"/>
              </a:rPr>
              <a:t>مغامرة البحث عن الكنز الرياضي  •  8</a:t>
            </a:r>
          </a:p>
        </p:txBody>
      </p:sp>
      <p:sp>
        <p:nvSpPr>
          <p:cNvPr id="9" name="Rounded Rectangle 8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365760" y="320040"/>
            <a:ext cx="1417320" cy="402336"/>
          </a:xfrm>
          <a:prstGeom prst="roundRect">
            <a:avLst>
              <a:gd name="adj" fmla="val 36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000" b="1" lang="ar-OM">
                <a:solidFill>
                  <a:srgbClr val="FFFFFF"/>
                </a:solidFill>
                <a:latin typeface="Arial"/>
                <a:cs typeface="Arial"/>
              </a:rPr>
              <a:t>البداية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67728" y="1371600"/>
            <a:ext cx="4544568" cy="4709160"/>
          </a:xfrm>
          <a:prstGeom prst="roundRect">
            <a:avLst>
              <a:gd name="adj" fmla="val 6000"/>
            </a:avLst>
          </a:prstGeom>
          <a:solidFill>
            <a:srgbClr val="F6BE3C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42048" y="1517904"/>
            <a:ext cx="399592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500" b="1" lang="ar-OM">
                <a:solidFill>
                  <a:srgbClr val="222B3D"/>
                </a:solidFill>
                <a:latin typeface="Arial"/>
                <a:cs typeface="Arial"/>
              </a:rPr>
              <a:t>أبواب المجموعات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260336" y="1993392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147753"/>
          </a:solidFill>
          <a:ln w="25400">
            <a:solidFill>
              <a:srgbClr val="1477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FFFFFF"/>
                </a:solidFill>
                <a:latin typeface="Arial"/>
                <a:cs typeface="Arial"/>
              </a:rPr>
              <a:t>١ • الجمع بالتفكيك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260336" y="2980944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٢ • الطرح بالتفكيك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260336" y="3968496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٣ • الضرب المتكرر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60336" y="4956048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٤ • بوابة الكنز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1783080"/>
            <a:ext cx="5806440" cy="960120"/>
          </a:xfrm>
          <a:prstGeom prst="roundRect">
            <a:avLst>
              <a:gd name="adj" fmla="val 22000"/>
            </a:avLst>
          </a:prstGeom>
          <a:solidFill>
            <a:srgbClr val="FFFFFF"/>
          </a:solidFill>
          <a:ln w="3175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800" b="1" lang="ar-OM">
                <a:solidFill>
                  <a:srgbClr val="BE2337"/>
                </a:solidFill>
                <a:latin typeface="Arial"/>
                <a:cs typeface="Arial"/>
              </a:rPr>
              <a:t>١٢٠٠ + ٧٠ + ١٠ = ١٢٨٠</a:t>
            </a:r>
          </a:p>
        </p:txBody>
      </p:sp>
      <p:sp>
        <p:nvSpPr>
          <p:cNvPr id="17" name="Oval 16"/>
          <p:cNvSpPr/>
          <p:nvPr/>
        </p:nvSpPr>
        <p:spPr>
          <a:xfrm>
            <a:off x="1417320" y="3017520"/>
            <a:ext cx="2103120" cy="2103120"/>
          </a:xfrm>
          <a:prstGeom prst="ellipse">
            <a:avLst/>
          </a:prstGeom>
          <a:solidFill>
            <a:srgbClr val="F6BE3C"/>
          </a:solidFill>
          <a:ln w="31750">
            <a:solidFill>
              <a:srgbClr val="222B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7200" b="1" lang="ar-OM">
                <a:solidFill>
                  <a:srgbClr val="222B3D"/>
                </a:solidFill>
                <a:latin typeface="Arial"/>
                <a:cs typeface="Arial"/>
              </a:rPr>
              <a:t>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49039" y="3383280"/>
            <a:ext cx="27432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spcBef>
                <a:spcPts val="0"/>
              </a:spcBef>
              <a:spcAft>
                <a:spcPts val="400"/>
              </a:spcAft>
            </a:pPr>
            <a:r>
              <a:rPr sz="1600" b="0" lang="ar-OM">
                <a:solidFill>
                  <a:srgbClr val="56606F"/>
                </a:solidFill>
                <a:latin typeface="Arial"/>
                <a:cs typeface="Arial"/>
              </a:rPr>
              <a:t>هذا هو</a:t>
            </a:r>
          </a:p>
          <a:p>
            <a:pPr algn="r" rtl="1">
              <a:spcBef>
                <a:spcPts val="0"/>
              </a:spcBef>
              <a:spcAft>
                <a:spcPts val="400"/>
              </a:spcAft>
            </a:pPr>
            <a:r>
              <a:rPr sz="2200" b="1" lang="ar-OM">
                <a:solidFill>
                  <a:srgbClr val="147753"/>
                </a:solidFill>
                <a:latin typeface="Arial"/>
                <a:cs typeface="Arial"/>
              </a:rPr>
              <a:t>رقمك السري</a:t>
            </a:r>
          </a:p>
          <a:p>
            <a:pPr algn="r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ar-OM">
                <a:solidFill>
                  <a:srgbClr val="56606F"/>
                </a:solidFill>
                <a:latin typeface="Arial"/>
                <a:cs typeface="Arial"/>
              </a:rPr>
              <a:t>الرقم السري للبوابة الأولى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5193792"/>
            <a:ext cx="58064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spcBef>
                <a:spcPts val="0"/>
              </a:spcBef>
              <a:spcAft>
                <a:spcPts val="0"/>
              </a:spcAft>
            </a:pPr>
            <a:r>
              <a:rPr sz="1300" b="1" lang="ar-OM">
                <a:solidFill>
                  <a:srgbClr val="56606F"/>
                </a:solidFill>
                <a:latin typeface="Arial"/>
                <a:cs typeface="Arial"/>
              </a:rPr>
              <a:t>احفظ هذا الرقم — ستحتاجه في بوابة الكنز.</a:t>
            </a:r>
          </a:p>
        </p:txBody>
      </p:sp>
      <p:sp>
        <p:nvSpPr>
          <p:cNvPr id="20" name="Rounded Rectangle 19">
            <a:hlinkClick r:id="rId5" action="ppaction://hlinksldjump">
              <a:snd r:embed="rId4"/>
            </a:hlinkClick>
          </p:cNvPr>
          <p:cNvSpPr/>
          <p:nvPr/>
        </p:nvSpPr>
        <p:spPr>
          <a:xfrm>
            <a:off x="685800" y="5650992"/>
            <a:ext cx="5806440" cy="530352"/>
          </a:xfrm>
          <a:prstGeom prst="roundRect">
            <a:avLst>
              <a:gd name="adj" fmla="val 40000"/>
            </a:avLst>
          </a:prstGeom>
          <a:solidFill>
            <a:srgbClr val="7546A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FFFFFF"/>
                </a:solidFill>
                <a:latin typeface="Arial"/>
                <a:cs typeface="Arial"/>
              </a:rPr>
              <a:t>إلى سؤال البوابة ←</a:t>
            </a:r>
          </a:p>
        </p:txBody>
      </p:sp>
    </p:spTree>
  </p:cSld>
  <p:clrMapOvr>
    <a:masterClrMapping/>
  </p:clrMapOvr>
  <p:transition spd="med">
    <p:snd r:embed="rId6"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2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011680" y="402336"/>
            <a:ext cx="9674352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spcBef>
                <a:spcPts val="0"/>
              </a:spcBef>
              <a:spcAft>
                <a:spcPts val="0"/>
              </a:spcAft>
            </a:pPr>
            <a:r>
              <a:rPr sz="2800" b="1" lang="ar-OM">
                <a:solidFill>
                  <a:srgbClr val="147753"/>
                </a:solidFill>
                <a:latin typeface="Arial"/>
                <a:cs typeface="Arial"/>
              </a:rPr>
              <a:t>سؤال البوابة الأولى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078992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ar-OM">
                <a:solidFill>
                  <a:srgbClr val="56606F"/>
                </a:solidFill>
                <a:latin typeface="Arial"/>
                <a:cs typeface="Arial"/>
              </a:rPr>
              <a:t>اختر الناتج الصحيح للعملية التالية.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55664"/>
            <a:ext cx="1145743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1000" b="0" lang="ar-OM">
                <a:solidFill>
                  <a:srgbClr val="56606F"/>
                </a:solidFill>
                <a:latin typeface="Arial"/>
                <a:cs typeface="Arial"/>
              </a:rPr>
              <a:t>مغامرة البحث عن الكنز الرياضي  •  9</a:t>
            </a:r>
          </a:p>
        </p:txBody>
      </p:sp>
      <p:sp>
        <p:nvSpPr>
          <p:cNvPr id="9" name="Rounded Rectangle 8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365760" y="320040"/>
            <a:ext cx="1417320" cy="402336"/>
          </a:xfrm>
          <a:prstGeom prst="roundRect">
            <a:avLst>
              <a:gd name="adj" fmla="val 36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000" b="1" lang="ar-OM">
                <a:solidFill>
                  <a:srgbClr val="FFFFFF"/>
                </a:solidFill>
                <a:latin typeface="Arial"/>
                <a:cs typeface="Arial"/>
              </a:rPr>
              <a:t>البداية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67728" y="1371600"/>
            <a:ext cx="4544568" cy="4709160"/>
          </a:xfrm>
          <a:prstGeom prst="roundRect">
            <a:avLst>
              <a:gd name="adj" fmla="val 6000"/>
            </a:avLst>
          </a:prstGeom>
          <a:solidFill>
            <a:srgbClr val="F6BE3C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42048" y="1517904"/>
            <a:ext cx="399592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500" b="1" lang="ar-OM">
                <a:solidFill>
                  <a:srgbClr val="222B3D"/>
                </a:solidFill>
                <a:latin typeface="Arial"/>
                <a:cs typeface="Arial"/>
              </a:rPr>
              <a:t>أبواب المجموعات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260336" y="1993392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147753"/>
          </a:solidFill>
          <a:ln w="25400">
            <a:solidFill>
              <a:srgbClr val="1477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FFFFFF"/>
                </a:solidFill>
                <a:latin typeface="Arial"/>
                <a:cs typeface="Arial"/>
              </a:rPr>
              <a:t>١ • الجمع بالتفكيك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260336" y="2980944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٢ • الطرح بالتفكيك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260336" y="3968496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٣ • الضرب المتكرر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60336" y="4956048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٤ • بوابة الكنز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1783080"/>
            <a:ext cx="5806440" cy="1097280"/>
          </a:xfrm>
          <a:prstGeom prst="roundRect">
            <a:avLst>
              <a:gd name="adj" fmla="val 22000"/>
            </a:avLst>
          </a:prstGeom>
          <a:solidFill>
            <a:srgbClr val="FFFFFF"/>
          </a:solidFill>
          <a:ln w="3175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3200" b="1" lang="ar-OM">
                <a:solidFill>
                  <a:srgbClr val="222B3D"/>
                </a:solidFill>
                <a:latin typeface="Arial"/>
                <a:cs typeface="Arial"/>
              </a:rPr>
              <a:t>٤٦٥ + ٢٣٤ = ؟</a:t>
            </a:r>
          </a:p>
        </p:txBody>
      </p:sp>
      <p:sp>
        <p:nvSpPr>
          <p:cNvPr id="17" name="Rounded Rectangle 16">
            <a:hlinkClick r:id="rId5" action="ppaction://hlinksldjump">
              <a:snd r:embed="rId4"/>
            </a:hlinkClick>
          </p:cNvPr>
          <p:cNvSpPr/>
          <p:nvPr/>
        </p:nvSpPr>
        <p:spPr>
          <a:xfrm>
            <a:off x="685800" y="3063240"/>
            <a:ext cx="5806440" cy="713232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 w="25400">
            <a:solidFill>
              <a:srgbClr val="7546A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2400" b="1" lang="ar-OM">
                <a:solidFill>
                  <a:srgbClr val="222B3D"/>
                </a:solidFill>
                <a:latin typeface="Arial"/>
                <a:cs typeface="Arial"/>
              </a:rPr>
              <a:t>٦٩٩</a:t>
            </a:r>
          </a:p>
        </p:txBody>
      </p:sp>
      <p:sp>
        <p:nvSpPr>
          <p:cNvPr id="18" name="Rounded Rectangle 17">
            <a:hlinkClick r:id="rId7" action="ppaction://hlinksldjump">
              <a:snd r:embed="rId6"/>
            </a:hlinkClick>
          </p:cNvPr>
          <p:cNvSpPr/>
          <p:nvPr/>
        </p:nvSpPr>
        <p:spPr>
          <a:xfrm>
            <a:off x="685800" y="3904488"/>
            <a:ext cx="5806440" cy="713232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 w="25400">
            <a:solidFill>
              <a:srgbClr val="7546A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2400" b="1" lang="ar-OM">
                <a:solidFill>
                  <a:srgbClr val="222B3D"/>
                </a:solidFill>
                <a:latin typeface="Arial"/>
                <a:cs typeface="Arial"/>
              </a:rPr>
              <a:t>٦٨٩</a:t>
            </a:r>
          </a:p>
        </p:txBody>
      </p:sp>
      <p:sp>
        <p:nvSpPr>
          <p:cNvPr id="19" name="Rounded Rectangle 18">
            <a:hlinkClick r:id="rId9" action="ppaction://hlinksldjump">
              <a:snd r:embed="rId8"/>
            </a:hlinkClick>
          </p:cNvPr>
          <p:cNvSpPr/>
          <p:nvPr/>
        </p:nvSpPr>
        <p:spPr>
          <a:xfrm>
            <a:off x="685800" y="4745736"/>
            <a:ext cx="5806440" cy="713232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 w="25400">
            <a:solidFill>
              <a:srgbClr val="7546A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2400" b="1" lang="ar-OM">
                <a:solidFill>
                  <a:srgbClr val="222B3D"/>
                </a:solidFill>
                <a:latin typeface="Arial"/>
                <a:cs typeface="Arial"/>
              </a:rPr>
              <a:t>٧٩٩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5623560"/>
            <a:ext cx="58064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ar-OM">
                <a:solidFill>
                  <a:srgbClr val="56606F"/>
                </a:solidFill>
                <a:latin typeface="Arial"/>
                <a:cs typeface="Arial"/>
              </a:rPr>
              <a:t>اختر إجابة واحدة. الإجابة الصحيحة تفتح البوابة التالية.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2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6455664"/>
            <a:ext cx="1145743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1000" b="0" lang="ar-OM">
                <a:solidFill>
                  <a:srgbClr val="56606F"/>
                </a:solidFill>
                <a:latin typeface="Arial"/>
                <a:cs typeface="Arial"/>
              </a:rPr>
              <a:t>مغامرة البحث عن الكنز الرياضي  •  10</a:t>
            </a:r>
          </a:p>
        </p:txBody>
      </p:sp>
      <p:sp>
        <p:nvSpPr>
          <p:cNvPr id="7" name="Rounded Rectangle 6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365760" y="320040"/>
            <a:ext cx="1417320" cy="402336"/>
          </a:xfrm>
          <a:prstGeom prst="roundRect">
            <a:avLst>
              <a:gd name="adj" fmla="val 36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000" b="1" lang="ar-OM">
                <a:solidFill>
                  <a:srgbClr val="FFFFFF"/>
                </a:solidFill>
                <a:latin typeface="Arial"/>
                <a:cs typeface="Arial"/>
              </a:rPr>
              <a:t>البداية</a:t>
            </a:r>
          </a:p>
        </p:txBody>
      </p:sp>
      <p:sp>
        <p:nvSpPr>
          <p:cNvPr id="8" name="Oval 7"/>
          <p:cNvSpPr/>
          <p:nvPr/>
        </p:nvSpPr>
        <p:spPr>
          <a:xfrm>
            <a:off x="5138928" y="1188720"/>
            <a:ext cx="1920240" cy="1920240"/>
          </a:xfrm>
          <a:prstGeom prst="ellipse">
            <a:avLst/>
          </a:prstGeom>
          <a:solidFill>
            <a:srgbClr val="147753"/>
          </a:solidFill>
          <a:ln w="3175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3000" b="1" lang="ar-OM">
                <a:solidFill>
                  <a:srgbClr val="FFFFFF"/>
                </a:solidFill>
                <a:latin typeface="Arial"/>
                <a:cs typeface="Arial"/>
              </a:rPr>
              <a:t>صحيح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3291840"/>
            <a:ext cx="1019556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3000" b="1" lang="ar-OM">
                <a:solidFill>
                  <a:srgbClr val="147753"/>
                </a:solidFill>
                <a:latin typeface="Arial"/>
                <a:cs typeface="Arial"/>
              </a:rPr>
              <a:t>أحسنت!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554480" y="4069080"/>
            <a:ext cx="9098280" cy="1005840"/>
          </a:xfrm>
          <a:prstGeom prst="roundRect">
            <a:avLst>
              <a:gd name="adj" fmla="val 10000"/>
            </a:avLst>
          </a:prstGeom>
          <a:solidFill>
            <a:srgbClr val="DFF6EB"/>
          </a:solidFill>
          <a:ln w="25400">
            <a:solidFill>
              <a:srgbClr val="1477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 bIns="182880"/>
          <a:lstStyle/>
          <a:p>
            <a:pPr algn="c" rtl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ar-OM">
                <a:solidFill>
                  <a:srgbClr val="222B3D"/>
                </a:solidFill>
                <a:latin typeface="Arial"/>
                <a:cs typeface="Arial"/>
              </a:rPr>
              <a:t>فتحتَ البوابة الأولى وحصلت على الرقم السري  ٤</a:t>
            </a:r>
          </a:p>
        </p:txBody>
      </p:sp>
      <p:sp>
        <p:nvSpPr>
          <p:cNvPr id="11" name="Rounded Rectangle 10">
            <a:hlinkClick r:id="rId5" action="ppaction://hlinksldjump">
              <a:snd r:embed="rId4"/>
            </a:hlinkClick>
          </p:cNvPr>
          <p:cNvSpPr/>
          <p:nvPr/>
        </p:nvSpPr>
        <p:spPr>
          <a:xfrm>
            <a:off x="4453128" y="5349240"/>
            <a:ext cx="3291840" cy="621792"/>
          </a:xfrm>
          <a:prstGeom prst="roundRect">
            <a:avLst>
              <a:gd name="adj" fmla="val 40000"/>
            </a:avLst>
          </a:prstGeom>
          <a:solidFill>
            <a:srgbClr val="147753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600" b="1" lang="ar-OM">
                <a:solidFill>
                  <a:srgbClr val="FFFFFF"/>
                </a:solidFill>
                <a:latin typeface="Arial"/>
                <a:cs typeface="Arial"/>
              </a:rPr>
              <a:t>البوابة الثانية ←</a:t>
            </a:r>
          </a:p>
        </p:txBody>
      </p:sp>
    </p:spTree>
  </p:cSld>
  <p:clrMapOvr>
    <a:masterClrMapping/>
  </p:clrMapOvr>
  <p:transition spd="med">
    <p:snd r:embed="rId6"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2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6455664"/>
            <a:ext cx="1145743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1000" b="0" lang="ar-OM">
                <a:solidFill>
                  <a:srgbClr val="56606F"/>
                </a:solidFill>
                <a:latin typeface="Arial"/>
                <a:cs typeface="Arial"/>
              </a:rPr>
              <a:t>مغامرة البحث عن الكنز الرياضي  •  11</a:t>
            </a:r>
          </a:p>
        </p:txBody>
      </p:sp>
      <p:sp>
        <p:nvSpPr>
          <p:cNvPr id="7" name="Rounded Rectangle 6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365760" y="320040"/>
            <a:ext cx="1417320" cy="402336"/>
          </a:xfrm>
          <a:prstGeom prst="roundRect">
            <a:avLst>
              <a:gd name="adj" fmla="val 36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000" b="1" lang="ar-OM">
                <a:solidFill>
                  <a:srgbClr val="FFFFFF"/>
                </a:solidFill>
                <a:latin typeface="Arial"/>
                <a:cs typeface="Arial"/>
              </a:rPr>
              <a:t>البداية</a:t>
            </a:r>
          </a:p>
        </p:txBody>
      </p:sp>
      <p:sp>
        <p:nvSpPr>
          <p:cNvPr id="8" name="Oval 7"/>
          <p:cNvSpPr/>
          <p:nvPr/>
        </p:nvSpPr>
        <p:spPr>
          <a:xfrm>
            <a:off x="5138928" y="1188720"/>
            <a:ext cx="1920240" cy="1920240"/>
          </a:xfrm>
          <a:prstGeom prst="ellipse">
            <a:avLst/>
          </a:prstGeom>
          <a:solidFill>
            <a:srgbClr val="BE2337"/>
          </a:solidFill>
          <a:ln w="3175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3000" b="1" lang="ar-OM">
                <a:solidFill>
                  <a:srgbClr val="FFFFFF"/>
                </a:solidFill>
                <a:latin typeface="Arial"/>
                <a:cs typeface="Arial"/>
              </a:rPr>
              <a:t>خطأ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3291840"/>
            <a:ext cx="1019556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3000" b="1" lang="ar-OM">
                <a:solidFill>
                  <a:srgbClr val="BE2337"/>
                </a:solidFill>
                <a:latin typeface="Arial"/>
                <a:cs typeface="Arial"/>
              </a:rPr>
              <a:t>حاول مرة أخرى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554480" y="4069080"/>
            <a:ext cx="9098280" cy="1005840"/>
          </a:xfrm>
          <a:prstGeom prst="roundRect">
            <a:avLst>
              <a:gd name="adj" fmla="val 10000"/>
            </a:avLst>
          </a:prstGeom>
          <a:solidFill>
            <a:srgbClr val="FBE3E6"/>
          </a:solidFill>
          <a:ln w="25400">
            <a:solidFill>
              <a:srgbClr val="BE23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 bIns="182880"/>
          <a:lstStyle/>
          <a:p>
            <a:pPr algn="c" rtl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ar-OM">
                <a:solidFill>
                  <a:srgbClr val="222B3D"/>
                </a:solidFill>
                <a:latin typeface="Arial"/>
                <a:cs typeface="Arial"/>
              </a:rPr>
              <a:t>فكّك العددين إلى مئات وعشرات وآحاد، ثم اجمع كل منزلة على حدة.</a:t>
            </a:r>
          </a:p>
        </p:txBody>
      </p:sp>
      <p:sp>
        <p:nvSpPr>
          <p:cNvPr id="11" name="Rounded Rectangle 10">
            <a:hlinkClick r:id="rId5" action="ppaction://hlinksldjump">
              <a:snd r:embed="rId4"/>
            </a:hlinkClick>
          </p:cNvPr>
          <p:cNvSpPr/>
          <p:nvPr/>
        </p:nvSpPr>
        <p:spPr>
          <a:xfrm>
            <a:off x="2834640" y="5349240"/>
            <a:ext cx="3017520" cy="621792"/>
          </a:xfrm>
          <a:prstGeom prst="roundRect">
            <a:avLst>
              <a:gd name="adj" fmla="val 40000"/>
            </a:avLst>
          </a:prstGeom>
          <a:solidFill>
            <a:srgbClr val="BE2337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500" b="1" lang="ar-OM">
                <a:solidFill>
                  <a:srgbClr val="FFFFFF"/>
                </a:solidFill>
                <a:latin typeface="Arial"/>
                <a:cs typeface="Arial"/>
              </a:rPr>
              <a:t>أعد المحاولة</a:t>
            </a:r>
          </a:p>
        </p:txBody>
      </p:sp>
      <p:sp>
        <p:nvSpPr>
          <p:cNvPr id="12" name="Rounded Rectangle 11">
            <a:hlinkClick r:id="rId7" action="ppaction://hlinksldjump">
              <a:snd r:embed="rId6"/>
            </a:hlinkClick>
          </p:cNvPr>
          <p:cNvSpPr/>
          <p:nvPr/>
        </p:nvSpPr>
        <p:spPr>
          <a:xfrm>
            <a:off x="6355080" y="5349240"/>
            <a:ext cx="3017520" cy="621792"/>
          </a:xfrm>
          <a:prstGeom prst="roundRect">
            <a:avLst>
              <a:gd name="adj" fmla="val 40000"/>
            </a:avLst>
          </a:prstGeom>
          <a:solidFill>
            <a:srgbClr val="7546A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500" b="1" lang="ar-OM">
                <a:solidFill>
                  <a:srgbClr val="FFFFFF"/>
                </a:solidFill>
                <a:latin typeface="Arial"/>
                <a:cs typeface="Arial"/>
              </a:rPr>
              <a:t>خريطة الأبواب</a:t>
            </a:r>
          </a:p>
        </p:txBody>
      </p:sp>
    </p:spTree>
  </p:cSld>
  <p:clrMapOvr>
    <a:masterClrMapping/>
  </p:clrMapOvr>
  <p:transition spd="med">
    <p:snd r:embed="rId8"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138928" y="1234440"/>
            <a:ext cx="1920240" cy="1920240"/>
          </a:xfrm>
          <a:prstGeom prst="ellipse">
            <a:avLst/>
          </a:prstGeom>
          <a:solidFill>
            <a:srgbClr val="F6BE3C"/>
          </a:solidFill>
          <a:ln w="127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6000" b="1" lang="ar-OM">
                <a:solidFill>
                  <a:srgbClr val="222B3D"/>
                </a:solidFill>
                <a:latin typeface="Arial"/>
                <a:cs typeface="Arial"/>
              </a:rPr>
              <a:t>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429000"/>
            <a:ext cx="10725912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3200" b="1" lang="ar-OM">
                <a:solidFill>
                  <a:srgbClr val="F6BE3C"/>
                </a:solidFill>
                <a:latin typeface="Arial"/>
                <a:cs typeface="Arial"/>
              </a:rPr>
              <a:t>البوابة ٢ — الطرح بالتفكيك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4297680"/>
            <a:ext cx="9811512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ar-OM">
                <a:solidFill>
                  <a:srgbClr val="FFF2C7"/>
                </a:solidFill>
                <a:latin typeface="Arial"/>
                <a:cs typeface="Arial"/>
              </a:rPr>
              <a:t>فكّك العددين، ثم اطرح كل منزلة على حدة للوصول إلى الرقم السري الثاني.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55664"/>
            <a:ext cx="1145743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1000" b="0" lang="ar-OM">
                <a:solidFill>
                  <a:srgbClr val="56606F"/>
                </a:solidFill>
                <a:latin typeface="Arial"/>
                <a:cs typeface="Arial"/>
              </a:rPr>
              <a:t>مغامرة البحث عن الكنز الرياضي  •  12</a:t>
            </a:r>
          </a:p>
        </p:txBody>
      </p:sp>
      <p:sp>
        <p:nvSpPr>
          <p:cNvPr id="10" name="Rounded Rectangle 9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365760" y="320040"/>
            <a:ext cx="1417320" cy="402336"/>
          </a:xfrm>
          <a:prstGeom prst="roundRect">
            <a:avLst>
              <a:gd name="adj" fmla="val 36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000" b="1" lang="ar-OM">
                <a:solidFill>
                  <a:srgbClr val="FFFFFF"/>
                </a:solidFill>
                <a:latin typeface="Arial"/>
                <a:cs typeface="Arial"/>
              </a:rPr>
              <a:t>البداية</a:t>
            </a:r>
          </a:p>
        </p:txBody>
      </p:sp>
      <p:sp>
        <p:nvSpPr>
          <p:cNvPr id="11" name="Rounded Rectangle 10">
            <a:hlinkClick r:id="rId5" action="ppaction://hlinksldjump">
              <a:snd r:embed="rId4"/>
            </a:hlinkClick>
          </p:cNvPr>
          <p:cNvSpPr/>
          <p:nvPr/>
        </p:nvSpPr>
        <p:spPr>
          <a:xfrm>
            <a:off x="4453128" y="5257800"/>
            <a:ext cx="3291840" cy="621792"/>
          </a:xfrm>
          <a:prstGeom prst="roundRect">
            <a:avLst>
              <a:gd name="adj" fmla="val 40000"/>
            </a:avLst>
          </a:prstGeom>
          <a:solidFill>
            <a:srgbClr val="147753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600" b="1" lang="ar-OM">
                <a:solidFill>
                  <a:srgbClr val="FFFFFF"/>
                </a:solidFill>
                <a:latin typeface="Arial"/>
                <a:cs typeface="Arial"/>
              </a:rPr>
              <a:t>ابدأ المرحلة ←</a:t>
            </a:r>
          </a:p>
        </p:txBody>
      </p:sp>
    </p:spTree>
  </p:cSld>
  <p:clrMapOvr>
    <a:masterClrMapping/>
  </p:clrMapOvr>
  <p:transition spd="med">
    <p:snd r:embed="rId6"/>
  </p:transition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2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011680" y="402336"/>
            <a:ext cx="9674352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spcBef>
                <a:spcPts val="0"/>
              </a:spcBef>
              <a:spcAft>
                <a:spcPts val="0"/>
              </a:spcAft>
            </a:pPr>
            <a:r>
              <a:rPr sz="2800" b="1" lang="ar-OM">
                <a:solidFill>
                  <a:srgbClr val="147753"/>
                </a:solidFill>
                <a:latin typeface="Arial"/>
                <a:cs typeface="Arial"/>
              </a:rPr>
              <a:t>الخطوة ١: فكّك العدد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078992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ar-OM">
                <a:solidFill>
                  <a:srgbClr val="56606F"/>
                </a:solidFill>
                <a:latin typeface="Arial"/>
                <a:cs typeface="Arial"/>
              </a:rPr>
              <a:t>اكتب كل عدد على شكل مئات وعشرات وآحاد.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55664"/>
            <a:ext cx="1145743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1000" b="0" lang="ar-OM">
                <a:solidFill>
                  <a:srgbClr val="56606F"/>
                </a:solidFill>
                <a:latin typeface="Arial"/>
                <a:cs typeface="Arial"/>
              </a:rPr>
              <a:t>مغامرة البحث عن الكنز الرياضي  •  13</a:t>
            </a:r>
          </a:p>
        </p:txBody>
      </p:sp>
      <p:sp>
        <p:nvSpPr>
          <p:cNvPr id="9" name="Rounded Rectangle 8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365760" y="320040"/>
            <a:ext cx="1417320" cy="402336"/>
          </a:xfrm>
          <a:prstGeom prst="roundRect">
            <a:avLst>
              <a:gd name="adj" fmla="val 36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000" b="1" lang="ar-OM">
                <a:solidFill>
                  <a:srgbClr val="FFFFFF"/>
                </a:solidFill>
                <a:latin typeface="Arial"/>
                <a:cs typeface="Arial"/>
              </a:rPr>
              <a:t>البداية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67728" y="1371600"/>
            <a:ext cx="4544568" cy="4709160"/>
          </a:xfrm>
          <a:prstGeom prst="roundRect">
            <a:avLst>
              <a:gd name="adj" fmla="val 6000"/>
            </a:avLst>
          </a:prstGeom>
          <a:solidFill>
            <a:srgbClr val="F6BE3C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42048" y="1517904"/>
            <a:ext cx="399592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500" b="1" lang="ar-OM">
                <a:solidFill>
                  <a:srgbClr val="222B3D"/>
                </a:solidFill>
                <a:latin typeface="Arial"/>
                <a:cs typeface="Arial"/>
              </a:rPr>
              <a:t>أبواب المجموعات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260336" y="1993392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١ • الجمع بالتفكيك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260336" y="2980944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147753"/>
          </a:solidFill>
          <a:ln w="25400">
            <a:solidFill>
              <a:srgbClr val="1477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FFFFFF"/>
                </a:solidFill>
                <a:latin typeface="Arial"/>
                <a:cs typeface="Arial"/>
              </a:rPr>
              <a:t>٢ • الطرح بالتفكيك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260336" y="3968496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٣ • الضرب المتكرر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60336" y="4956048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٤ • بوابة الكنز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1828800"/>
            <a:ext cx="5806440" cy="118872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25400">
            <a:solidFill>
              <a:srgbClr val="1477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54864" bIns="54864"/>
          <a:lstStyle/>
          <a:p>
            <a:pPr algn="r" rtl="1">
              <a:spcBef>
                <a:spcPts val="0"/>
              </a:spcBef>
              <a:spcAft>
                <a:spcPts val="100"/>
              </a:spcAft>
            </a:pPr>
            <a:r>
              <a:rPr sz="1200" b="0" lang="ar-OM">
                <a:solidFill>
                  <a:srgbClr val="56606F"/>
                </a:solidFill>
                <a:latin typeface="Arial"/>
                <a:cs typeface="Arial"/>
              </a:rPr>
              <a:t>العدد الأول</a:t>
            </a:r>
          </a:p>
          <a:p>
            <a:pPr algn="r" rtl="1">
              <a:spcBef>
                <a:spcPts val="0"/>
              </a:spcBef>
              <a:spcAft>
                <a:spcPts val="0"/>
              </a:spcAft>
            </a:pPr>
            <a:r>
              <a:rPr sz="1900" b="1" lang="ar-OM">
                <a:solidFill>
                  <a:srgbClr val="147753"/>
                </a:solidFill>
                <a:latin typeface="Arial"/>
                <a:cs typeface="Arial"/>
              </a:rPr>
              <a:t>٨٤٦ = ٨٠٠ + ٤٠ + 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218688"/>
            <a:ext cx="5806440" cy="118872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25400">
            <a:solidFill>
              <a:srgbClr val="1477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54864" bIns="54864"/>
          <a:lstStyle/>
          <a:p>
            <a:pPr algn="r" rtl="1">
              <a:spcBef>
                <a:spcPts val="0"/>
              </a:spcBef>
              <a:spcAft>
                <a:spcPts val="100"/>
              </a:spcAft>
            </a:pPr>
            <a:r>
              <a:rPr sz="1200" b="0" lang="ar-OM">
                <a:solidFill>
                  <a:srgbClr val="56606F"/>
                </a:solidFill>
                <a:latin typeface="Arial"/>
                <a:cs typeface="Arial"/>
              </a:rPr>
              <a:t>العدد الثاني</a:t>
            </a:r>
          </a:p>
          <a:p>
            <a:pPr algn="r" rtl="1">
              <a:spcBef>
                <a:spcPts val="0"/>
              </a:spcBef>
              <a:spcAft>
                <a:spcPts val="0"/>
              </a:spcAft>
            </a:pPr>
            <a:r>
              <a:rPr sz="1900" b="1" lang="ar-OM">
                <a:solidFill>
                  <a:srgbClr val="147753"/>
                </a:solidFill>
                <a:latin typeface="Arial"/>
                <a:cs typeface="Arial"/>
              </a:rPr>
              <a:t>٣٢١ = ٣٠٠ + ٢٠ + ١</a:t>
            </a:r>
          </a:p>
        </p:txBody>
      </p:sp>
      <p:sp>
        <p:nvSpPr>
          <p:cNvPr id="18" name="Rounded Rectangle 17">
            <a:hlinkClick r:id="rId5" action="ppaction://hlinksldjump">
              <a:snd r:embed="rId4"/>
            </a:hlinkClick>
          </p:cNvPr>
          <p:cNvSpPr/>
          <p:nvPr/>
        </p:nvSpPr>
        <p:spPr>
          <a:xfrm>
            <a:off x="685800" y="5623560"/>
            <a:ext cx="2377440" cy="530352"/>
          </a:xfrm>
          <a:prstGeom prst="roundRect">
            <a:avLst>
              <a:gd name="adj" fmla="val 40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300" b="1" lang="ar-OM">
                <a:solidFill>
                  <a:srgbClr val="FFFFFF"/>
                </a:solidFill>
                <a:latin typeface="Arial"/>
                <a:cs typeface="Arial"/>
              </a:rPr>
              <a:t>→ السابق</a:t>
            </a:r>
          </a:p>
        </p:txBody>
      </p:sp>
      <p:sp>
        <p:nvSpPr>
          <p:cNvPr id="19" name="Rounded Rectangle 18">
            <a:hlinkClick r:id="rId7" action="ppaction://hlinksldjump">
              <a:snd r:embed="rId6"/>
            </a:hlinkClick>
          </p:cNvPr>
          <p:cNvSpPr/>
          <p:nvPr/>
        </p:nvSpPr>
        <p:spPr>
          <a:xfrm>
            <a:off x="4114800" y="5623560"/>
            <a:ext cx="2377440" cy="530352"/>
          </a:xfrm>
          <a:prstGeom prst="roundRect">
            <a:avLst>
              <a:gd name="adj" fmla="val 40000"/>
            </a:avLst>
          </a:prstGeom>
          <a:solidFill>
            <a:srgbClr val="7546A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FFFFFF"/>
                </a:solidFill>
                <a:latin typeface="Arial"/>
                <a:cs typeface="Arial"/>
              </a:rPr>
              <a:t>الخطوة التالية ←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2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011680" y="402336"/>
            <a:ext cx="9674352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spcBef>
                <a:spcPts val="0"/>
              </a:spcBef>
              <a:spcAft>
                <a:spcPts val="0"/>
              </a:spcAft>
            </a:pPr>
            <a:r>
              <a:rPr sz="2800" b="1" lang="ar-OM">
                <a:solidFill>
                  <a:srgbClr val="147753"/>
                </a:solidFill>
                <a:latin typeface="Arial"/>
                <a:cs typeface="Arial"/>
              </a:rPr>
              <a:t>الخطوة ٢: اطرح كل منزلة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078992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ar-OM">
                <a:solidFill>
                  <a:srgbClr val="56606F"/>
                </a:solidFill>
                <a:latin typeface="Arial"/>
                <a:cs typeface="Arial"/>
              </a:rPr>
              <a:t>٨٠٠ − ٣٠٠ = ٥٠٠    •    ٤٠ − ٢٠ = ٢٠    •    ٦ − ١ = 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55664"/>
            <a:ext cx="1145743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1000" b="0" lang="ar-OM">
                <a:solidFill>
                  <a:srgbClr val="56606F"/>
                </a:solidFill>
                <a:latin typeface="Arial"/>
                <a:cs typeface="Arial"/>
              </a:rPr>
              <a:t>مغامرة البحث عن الكنز الرياضي  •  14</a:t>
            </a:r>
          </a:p>
        </p:txBody>
      </p:sp>
      <p:sp>
        <p:nvSpPr>
          <p:cNvPr id="9" name="Rounded Rectangle 8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365760" y="320040"/>
            <a:ext cx="1417320" cy="402336"/>
          </a:xfrm>
          <a:prstGeom prst="roundRect">
            <a:avLst>
              <a:gd name="adj" fmla="val 36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000" b="1" lang="ar-OM">
                <a:solidFill>
                  <a:srgbClr val="FFFFFF"/>
                </a:solidFill>
                <a:latin typeface="Arial"/>
                <a:cs typeface="Arial"/>
              </a:rPr>
              <a:t>البداية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67728" y="1371600"/>
            <a:ext cx="4544568" cy="4709160"/>
          </a:xfrm>
          <a:prstGeom prst="roundRect">
            <a:avLst>
              <a:gd name="adj" fmla="val 6000"/>
            </a:avLst>
          </a:prstGeom>
          <a:solidFill>
            <a:srgbClr val="F6BE3C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42048" y="1517904"/>
            <a:ext cx="399592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500" b="1" lang="ar-OM">
                <a:solidFill>
                  <a:srgbClr val="222B3D"/>
                </a:solidFill>
                <a:latin typeface="Arial"/>
                <a:cs typeface="Arial"/>
              </a:rPr>
              <a:t>أبواب المجموعات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260336" y="1993392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١ • الجمع بالتفكيك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260336" y="2980944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147753"/>
          </a:solidFill>
          <a:ln w="25400">
            <a:solidFill>
              <a:srgbClr val="1477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FFFFFF"/>
                </a:solidFill>
                <a:latin typeface="Arial"/>
                <a:cs typeface="Arial"/>
              </a:rPr>
              <a:t>٢ • الطرح بالتفكيك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260336" y="3968496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٣ • الضرب المتكرر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60336" y="4956048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٤ • بوابة الكنز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1783080"/>
            <a:ext cx="5806440" cy="960120"/>
          </a:xfrm>
          <a:prstGeom prst="roundRect">
            <a:avLst>
              <a:gd name="adj" fmla="val 22000"/>
            </a:avLst>
          </a:prstGeom>
          <a:solidFill>
            <a:srgbClr val="FFFFFF"/>
          </a:solidFill>
          <a:ln w="3175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800" b="1" lang="ar-OM">
                <a:solidFill>
                  <a:srgbClr val="BE2337"/>
                </a:solidFill>
                <a:latin typeface="Arial"/>
                <a:cs typeface="Arial"/>
              </a:rPr>
              <a:t>٨٤٦ − ٣٢١ = ٥٢٥</a:t>
            </a:r>
          </a:p>
        </p:txBody>
      </p:sp>
      <p:sp>
        <p:nvSpPr>
          <p:cNvPr id="17" name="Oval 16"/>
          <p:cNvSpPr/>
          <p:nvPr/>
        </p:nvSpPr>
        <p:spPr>
          <a:xfrm>
            <a:off x="1417320" y="3017520"/>
            <a:ext cx="2103120" cy="2103120"/>
          </a:xfrm>
          <a:prstGeom prst="ellipse">
            <a:avLst/>
          </a:prstGeom>
          <a:solidFill>
            <a:srgbClr val="F6BE3C"/>
          </a:solidFill>
          <a:ln w="31750">
            <a:solidFill>
              <a:srgbClr val="222B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7200" b="1" lang="ar-OM">
                <a:solidFill>
                  <a:srgbClr val="222B3D"/>
                </a:solidFill>
                <a:latin typeface="Arial"/>
                <a:cs typeface="Arial"/>
              </a:rPr>
              <a:t>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49039" y="3383280"/>
            <a:ext cx="27432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spcBef>
                <a:spcPts val="0"/>
              </a:spcBef>
              <a:spcAft>
                <a:spcPts val="400"/>
              </a:spcAft>
            </a:pPr>
            <a:r>
              <a:rPr sz="1600" b="0" lang="ar-OM">
                <a:solidFill>
                  <a:srgbClr val="56606F"/>
                </a:solidFill>
                <a:latin typeface="Arial"/>
                <a:cs typeface="Arial"/>
              </a:rPr>
              <a:t>هذا هو</a:t>
            </a:r>
          </a:p>
          <a:p>
            <a:pPr algn="r" rtl="1">
              <a:spcBef>
                <a:spcPts val="0"/>
              </a:spcBef>
              <a:spcAft>
                <a:spcPts val="400"/>
              </a:spcAft>
            </a:pPr>
            <a:r>
              <a:rPr sz="2200" b="1" lang="ar-OM">
                <a:solidFill>
                  <a:srgbClr val="147753"/>
                </a:solidFill>
                <a:latin typeface="Arial"/>
                <a:cs typeface="Arial"/>
              </a:rPr>
              <a:t>رقمك السري</a:t>
            </a:r>
          </a:p>
          <a:p>
            <a:pPr algn="r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ar-OM">
                <a:solidFill>
                  <a:srgbClr val="56606F"/>
                </a:solidFill>
                <a:latin typeface="Arial"/>
                <a:cs typeface="Arial"/>
              </a:rPr>
              <a:t>الرقم السري للبوابة الثانية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5193792"/>
            <a:ext cx="58064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spcBef>
                <a:spcPts val="0"/>
              </a:spcBef>
              <a:spcAft>
                <a:spcPts val="0"/>
              </a:spcAft>
            </a:pPr>
            <a:r>
              <a:rPr sz="1300" b="1" lang="ar-OM">
                <a:solidFill>
                  <a:srgbClr val="56606F"/>
                </a:solidFill>
                <a:latin typeface="Arial"/>
                <a:cs typeface="Arial"/>
              </a:rPr>
              <a:t>احفظ هذا الرقم — ستحتاجه في بوابة الكنز.</a:t>
            </a:r>
          </a:p>
        </p:txBody>
      </p:sp>
      <p:sp>
        <p:nvSpPr>
          <p:cNvPr id="20" name="Rounded Rectangle 19">
            <a:hlinkClick r:id="rId5" action="ppaction://hlinksldjump">
              <a:snd r:embed="rId4"/>
            </a:hlinkClick>
          </p:cNvPr>
          <p:cNvSpPr/>
          <p:nvPr/>
        </p:nvSpPr>
        <p:spPr>
          <a:xfrm>
            <a:off x="685800" y="5650992"/>
            <a:ext cx="5806440" cy="530352"/>
          </a:xfrm>
          <a:prstGeom prst="roundRect">
            <a:avLst>
              <a:gd name="adj" fmla="val 40000"/>
            </a:avLst>
          </a:prstGeom>
          <a:solidFill>
            <a:srgbClr val="7546A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FFFFFF"/>
                </a:solidFill>
                <a:latin typeface="Arial"/>
                <a:cs typeface="Arial"/>
              </a:rPr>
              <a:t>إلى سؤال البوابة ←</a:t>
            </a:r>
          </a:p>
        </p:txBody>
      </p:sp>
    </p:spTree>
  </p:cSld>
  <p:clrMapOvr>
    <a:masterClrMapping/>
  </p:clrMapOvr>
  <p:transition spd="med">
    <p:snd r:embed="rId6"/>
  </p:transition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2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011680" y="402336"/>
            <a:ext cx="9674352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spcBef>
                <a:spcPts val="0"/>
              </a:spcBef>
              <a:spcAft>
                <a:spcPts val="0"/>
              </a:spcAft>
            </a:pPr>
            <a:r>
              <a:rPr sz="2800" b="1" lang="ar-OM">
                <a:solidFill>
                  <a:srgbClr val="147753"/>
                </a:solidFill>
                <a:latin typeface="Arial"/>
                <a:cs typeface="Arial"/>
              </a:rPr>
              <a:t>سؤال البوابة الثانية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078992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ar-OM">
                <a:solidFill>
                  <a:srgbClr val="56606F"/>
                </a:solidFill>
                <a:latin typeface="Arial"/>
                <a:cs typeface="Arial"/>
              </a:rPr>
              <a:t>احسب الفرق ثم اختر الإجابة الصحيحة.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55664"/>
            <a:ext cx="1145743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1000" b="0" lang="ar-OM">
                <a:solidFill>
                  <a:srgbClr val="56606F"/>
                </a:solidFill>
                <a:latin typeface="Arial"/>
                <a:cs typeface="Arial"/>
              </a:rPr>
              <a:t>مغامرة البحث عن الكنز الرياضي  •  15</a:t>
            </a:r>
          </a:p>
        </p:txBody>
      </p:sp>
      <p:sp>
        <p:nvSpPr>
          <p:cNvPr id="9" name="Rounded Rectangle 8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365760" y="320040"/>
            <a:ext cx="1417320" cy="402336"/>
          </a:xfrm>
          <a:prstGeom prst="roundRect">
            <a:avLst>
              <a:gd name="adj" fmla="val 36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000" b="1" lang="ar-OM">
                <a:solidFill>
                  <a:srgbClr val="FFFFFF"/>
                </a:solidFill>
                <a:latin typeface="Arial"/>
                <a:cs typeface="Arial"/>
              </a:rPr>
              <a:t>البداية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67728" y="1371600"/>
            <a:ext cx="4544568" cy="4709160"/>
          </a:xfrm>
          <a:prstGeom prst="roundRect">
            <a:avLst>
              <a:gd name="adj" fmla="val 6000"/>
            </a:avLst>
          </a:prstGeom>
          <a:solidFill>
            <a:srgbClr val="F6BE3C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42048" y="1517904"/>
            <a:ext cx="399592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500" b="1" lang="ar-OM">
                <a:solidFill>
                  <a:srgbClr val="222B3D"/>
                </a:solidFill>
                <a:latin typeface="Arial"/>
                <a:cs typeface="Arial"/>
              </a:rPr>
              <a:t>أبواب المجموعات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260336" y="1993392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١ • الجمع بالتفكيك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260336" y="2980944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147753"/>
          </a:solidFill>
          <a:ln w="25400">
            <a:solidFill>
              <a:srgbClr val="1477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FFFFFF"/>
                </a:solidFill>
                <a:latin typeface="Arial"/>
                <a:cs typeface="Arial"/>
              </a:rPr>
              <a:t>٢ • الطرح بالتفكيك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260336" y="3968496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٣ • الضرب المتكرر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60336" y="4956048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٤ • بوابة الكنز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1783080"/>
            <a:ext cx="5806440" cy="1097280"/>
          </a:xfrm>
          <a:prstGeom prst="roundRect">
            <a:avLst>
              <a:gd name="adj" fmla="val 22000"/>
            </a:avLst>
          </a:prstGeom>
          <a:solidFill>
            <a:srgbClr val="FFFFFF"/>
          </a:solidFill>
          <a:ln w="3175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3200" b="1" lang="ar-OM">
                <a:solidFill>
                  <a:srgbClr val="222B3D"/>
                </a:solidFill>
                <a:latin typeface="Arial"/>
                <a:cs typeface="Arial"/>
              </a:rPr>
              <a:t>٩٥٤ − ٤٣٢ = ؟</a:t>
            </a:r>
          </a:p>
        </p:txBody>
      </p:sp>
      <p:sp>
        <p:nvSpPr>
          <p:cNvPr id="17" name="Rounded Rectangle 16">
            <a:hlinkClick r:id="rId5" action="ppaction://hlinksldjump">
              <a:snd r:embed="rId4"/>
            </a:hlinkClick>
          </p:cNvPr>
          <p:cNvSpPr/>
          <p:nvPr/>
        </p:nvSpPr>
        <p:spPr>
          <a:xfrm>
            <a:off x="685800" y="3063240"/>
            <a:ext cx="5806440" cy="713232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 w="25400">
            <a:solidFill>
              <a:srgbClr val="7546A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2400" b="1" lang="ar-OM">
                <a:solidFill>
                  <a:srgbClr val="222B3D"/>
                </a:solidFill>
                <a:latin typeface="Arial"/>
                <a:cs typeface="Arial"/>
              </a:rPr>
              <a:t>٥٢٢</a:t>
            </a:r>
          </a:p>
        </p:txBody>
      </p:sp>
      <p:sp>
        <p:nvSpPr>
          <p:cNvPr id="18" name="Rounded Rectangle 17">
            <a:hlinkClick r:id="rId7" action="ppaction://hlinksldjump">
              <a:snd r:embed="rId6"/>
            </a:hlinkClick>
          </p:cNvPr>
          <p:cNvSpPr/>
          <p:nvPr/>
        </p:nvSpPr>
        <p:spPr>
          <a:xfrm>
            <a:off x="685800" y="3904488"/>
            <a:ext cx="5806440" cy="713232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 w="25400">
            <a:solidFill>
              <a:srgbClr val="7546A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2400" b="1" lang="ar-OM">
                <a:solidFill>
                  <a:srgbClr val="222B3D"/>
                </a:solidFill>
                <a:latin typeface="Arial"/>
                <a:cs typeface="Arial"/>
              </a:rPr>
              <a:t>٥١٢</a:t>
            </a:r>
          </a:p>
        </p:txBody>
      </p:sp>
      <p:sp>
        <p:nvSpPr>
          <p:cNvPr id="19" name="Rounded Rectangle 18">
            <a:hlinkClick r:id="rId9" action="ppaction://hlinksldjump">
              <a:snd r:embed="rId8"/>
            </a:hlinkClick>
          </p:cNvPr>
          <p:cNvSpPr/>
          <p:nvPr/>
        </p:nvSpPr>
        <p:spPr>
          <a:xfrm>
            <a:off x="685800" y="4745736"/>
            <a:ext cx="5806440" cy="713232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 w="25400">
            <a:solidFill>
              <a:srgbClr val="7546A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2400" b="1" lang="ar-OM">
                <a:solidFill>
                  <a:srgbClr val="222B3D"/>
                </a:solidFill>
                <a:latin typeface="Arial"/>
                <a:cs typeface="Arial"/>
              </a:rPr>
              <a:t>٦٢٢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5623560"/>
            <a:ext cx="58064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ar-OM">
                <a:solidFill>
                  <a:srgbClr val="56606F"/>
                </a:solidFill>
                <a:latin typeface="Arial"/>
                <a:cs typeface="Arial"/>
              </a:rPr>
              <a:t>اختر إجابة واحدة. الإجابة الصحيحة تفتح البوابة التالية.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2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6455664"/>
            <a:ext cx="1145743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1000" b="0" lang="ar-OM">
                <a:solidFill>
                  <a:srgbClr val="56606F"/>
                </a:solidFill>
                <a:latin typeface="Arial"/>
                <a:cs typeface="Arial"/>
              </a:rPr>
              <a:t>مغامرة البحث عن الكنز الرياضي  •  16</a:t>
            </a:r>
          </a:p>
        </p:txBody>
      </p:sp>
      <p:sp>
        <p:nvSpPr>
          <p:cNvPr id="7" name="Rounded Rectangle 6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365760" y="320040"/>
            <a:ext cx="1417320" cy="402336"/>
          </a:xfrm>
          <a:prstGeom prst="roundRect">
            <a:avLst>
              <a:gd name="adj" fmla="val 36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000" b="1" lang="ar-OM">
                <a:solidFill>
                  <a:srgbClr val="FFFFFF"/>
                </a:solidFill>
                <a:latin typeface="Arial"/>
                <a:cs typeface="Arial"/>
              </a:rPr>
              <a:t>البداية</a:t>
            </a:r>
          </a:p>
        </p:txBody>
      </p:sp>
      <p:sp>
        <p:nvSpPr>
          <p:cNvPr id="8" name="Oval 7"/>
          <p:cNvSpPr/>
          <p:nvPr/>
        </p:nvSpPr>
        <p:spPr>
          <a:xfrm>
            <a:off x="5138928" y="1188720"/>
            <a:ext cx="1920240" cy="1920240"/>
          </a:xfrm>
          <a:prstGeom prst="ellipse">
            <a:avLst/>
          </a:prstGeom>
          <a:solidFill>
            <a:srgbClr val="147753"/>
          </a:solidFill>
          <a:ln w="3175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3000" b="1" lang="ar-OM">
                <a:solidFill>
                  <a:srgbClr val="FFFFFF"/>
                </a:solidFill>
                <a:latin typeface="Arial"/>
                <a:cs typeface="Arial"/>
              </a:rPr>
              <a:t>صحيح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3291840"/>
            <a:ext cx="1019556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3000" b="1" lang="ar-OM">
                <a:solidFill>
                  <a:srgbClr val="147753"/>
                </a:solidFill>
                <a:latin typeface="Arial"/>
                <a:cs typeface="Arial"/>
              </a:rPr>
              <a:t>ممتاز!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554480" y="4069080"/>
            <a:ext cx="9098280" cy="1005840"/>
          </a:xfrm>
          <a:prstGeom prst="roundRect">
            <a:avLst>
              <a:gd name="adj" fmla="val 10000"/>
            </a:avLst>
          </a:prstGeom>
          <a:solidFill>
            <a:srgbClr val="DFF6EB"/>
          </a:solidFill>
          <a:ln w="25400">
            <a:solidFill>
              <a:srgbClr val="1477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 bIns="182880"/>
          <a:lstStyle/>
          <a:p>
            <a:pPr algn="c" rtl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ar-OM">
                <a:solidFill>
                  <a:srgbClr val="222B3D"/>
                </a:solidFill>
                <a:latin typeface="Arial"/>
                <a:cs typeface="Arial"/>
              </a:rPr>
              <a:t>فتحتَ البوابة الثانية وحصلت على الرقم السري  ٨</a:t>
            </a:r>
          </a:p>
        </p:txBody>
      </p:sp>
      <p:sp>
        <p:nvSpPr>
          <p:cNvPr id="11" name="Rounded Rectangle 10">
            <a:hlinkClick r:id="rId5" action="ppaction://hlinksldjump">
              <a:snd r:embed="rId4"/>
            </a:hlinkClick>
          </p:cNvPr>
          <p:cNvSpPr/>
          <p:nvPr/>
        </p:nvSpPr>
        <p:spPr>
          <a:xfrm>
            <a:off x="4453128" y="5349240"/>
            <a:ext cx="3291840" cy="621792"/>
          </a:xfrm>
          <a:prstGeom prst="roundRect">
            <a:avLst>
              <a:gd name="adj" fmla="val 40000"/>
            </a:avLst>
          </a:prstGeom>
          <a:solidFill>
            <a:srgbClr val="147753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600" b="1" lang="ar-OM">
                <a:solidFill>
                  <a:srgbClr val="FFFFFF"/>
                </a:solidFill>
                <a:latin typeface="Arial"/>
                <a:cs typeface="Arial"/>
              </a:rPr>
              <a:t>البوابة الثالثة ←</a:t>
            </a:r>
          </a:p>
        </p:txBody>
      </p:sp>
    </p:spTree>
  </p:cSld>
  <p:clrMapOvr>
    <a:masterClrMapping/>
  </p:clrMapOvr>
  <p:transition spd="med">
    <p:snd r:embed="rId6"/>
  </p:transition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2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6455664"/>
            <a:ext cx="1145743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1000" b="0" lang="ar-OM">
                <a:solidFill>
                  <a:srgbClr val="56606F"/>
                </a:solidFill>
                <a:latin typeface="Arial"/>
                <a:cs typeface="Arial"/>
              </a:rPr>
              <a:t>مغامرة البحث عن الكنز الرياضي  •  17</a:t>
            </a:r>
          </a:p>
        </p:txBody>
      </p:sp>
      <p:sp>
        <p:nvSpPr>
          <p:cNvPr id="7" name="Rounded Rectangle 6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365760" y="320040"/>
            <a:ext cx="1417320" cy="402336"/>
          </a:xfrm>
          <a:prstGeom prst="roundRect">
            <a:avLst>
              <a:gd name="adj" fmla="val 36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000" b="1" lang="ar-OM">
                <a:solidFill>
                  <a:srgbClr val="FFFFFF"/>
                </a:solidFill>
                <a:latin typeface="Arial"/>
                <a:cs typeface="Arial"/>
              </a:rPr>
              <a:t>البداية</a:t>
            </a:r>
          </a:p>
        </p:txBody>
      </p:sp>
      <p:sp>
        <p:nvSpPr>
          <p:cNvPr id="8" name="Oval 7"/>
          <p:cNvSpPr/>
          <p:nvPr/>
        </p:nvSpPr>
        <p:spPr>
          <a:xfrm>
            <a:off x="5138928" y="1188720"/>
            <a:ext cx="1920240" cy="1920240"/>
          </a:xfrm>
          <a:prstGeom prst="ellipse">
            <a:avLst/>
          </a:prstGeom>
          <a:solidFill>
            <a:srgbClr val="BE2337"/>
          </a:solidFill>
          <a:ln w="3175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3000" b="1" lang="ar-OM">
                <a:solidFill>
                  <a:srgbClr val="FFFFFF"/>
                </a:solidFill>
                <a:latin typeface="Arial"/>
                <a:cs typeface="Arial"/>
              </a:rPr>
              <a:t>خطأ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3291840"/>
            <a:ext cx="1019556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3000" b="1" lang="ar-OM">
                <a:solidFill>
                  <a:srgbClr val="BE2337"/>
                </a:solidFill>
                <a:latin typeface="Arial"/>
                <a:cs typeface="Arial"/>
              </a:rPr>
              <a:t>حاول مرة أخرى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554480" y="4069080"/>
            <a:ext cx="9098280" cy="1005840"/>
          </a:xfrm>
          <a:prstGeom prst="roundRect">
            <a:avLst>
              <a:gd name="adj" fmla="val 10000"/>
            </a:avLst>
          </a:prstGeom>
          <a:solidFill>
            <a:srgbClr val="FBE3E6"/>
          </a:solidFill>
          <a:ln w="25400">
            <a:solidFill>
              <a:srgbClr val="BE23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 bIns="182880"/>
          <a:lstStyle/>
          <a:p>
            <a:pPr algn="c" rtl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ar-OM">
                <a:solidFill>
                  <a:srgbClr val="222B3D"/>
                </a:solidFill>
                <a:latin typeface="Arial"/>
                <a:cs typeface="Arial"/>
              </a:rPr>
              <a:t>اطرح المئات من المئات، والعشرات من العشرات، والآحاد من الآحاد.</a:t>
            </a:r>
          </a:p>
        </p:txBody>
      </p:sp>
      <p:sp>
        <p:nvSpPr>
          <p:cNvPr id="11" name="Rounded Rectangle 10">
            <a:hlinkClick r:id="rId5" action="ppaction://hlinksldjump">
              <a:snd r:embed="rId4"/>
            </a:hlinkClick>
          </p:cNvPr>
          <p:cNvSpPr/>
          <p:nvPr/>
        </p:nvSpPr>
        <p:spPr>
          <a:xfrm>
            <a:off x="2834640" y="5349240"/>
            <a:ext cx="3017520" cy="621792"/>
          </a:xfrm>
          <a:prstGeom prst="roundRect">
            <a:avLst>
              <a:gd name="adj" fmla="val 40000"/>
            </a:avLst>
          </a:prstGeom>
          <a:solidFill>
            <a:srgbClr val="BE2337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500" b="1" lang="ar-OM">
                <a:solidFill>
                  <a:srgbClr val="FFFFFF"/>
                </a:solidFill>
                <a:latin typeface="Arial"/>
                <a:cs typeface="Arial"/>
              </a:rPr>
              <a:t>أعد المحاولة</a:t>
            </a:r>
          </a:p>
        </p:txBody>
      </p:sp>
      <p:sp>
        <p:nvSpPr>
          <p:cNvPr id="12" name="Rounded Rectangle 11">
            <a:hlinkClick r:id="rId7" action="ppaction://hlinksldjump">
              <a:snd r:embed="rId6"/>
            </a:hlinkClick>
          </p:cNvPr>
          <p:cNvSpPr/>
          <p:nvPr/>
        </p:nvSpPr>
        <p:spPr>
          <a:xfrm>
            <a:off x="6355080" y="5349240"/>
            <a:ext cx="3017520" cy="621792"/>
          </a:xfrm>
          <a:prstGeom prst="roundRect">
            <a:avLst>
              <a:gd name="adj" fmla="val 40000"/>
            </a:avLst>
          </a:prstGeom>
          <a:solidFill>
            <a:srgbClr val="7546A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500" b="1" lang="ar-OM">
                <a:solidFill>
                  <a:srgbClr val="FFFFFF"/>
                </a:solidFill>
                <a:latin typeface="Arial"/>
                <a:cs typeface="Arial"/>
              </a:rPr>
              <a:t>خريطة الأبواب</a:t>
            </a:r>
          </a:p>
        </p:txBody>
      </p:sp>
    </p:spTree>
  </p:cSld>
  <p:clrMapOvr>
    <a:masterClrMapping/>
  </p:clrMapOvr>
  <p:transition spd="med">
    <p:snd r:embed="rId8"/>
  </p:transition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138928" y="1234440"/>
            <a:ext cx="1920240" cy="1920240"/>
          </a:xfrm>
          <a:prstGeom prst="ellipse">
            <a:avLst/>
          </a:prstGeom>
          <a:solidFill>
            <a:srgbClr val="F6BE3C"/>
          </a:solidFill>
          <a:ln w="127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6000" b="1" lang="ar-OM">
                <a:solidFill>
                  <a:srgbClr val="222B3D"/>
                </a:solidFill>
                <a:latin typeface="Arial"/>
                <a:cs typeface="Arial"/>
              </a:rPr>
              <a:t>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429000"/>
            <a:ext cx="10725912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3200" b="1" lang="ar-OM">
                <a:solidFill>
                  <a:srgbClr val="F6BE3C"/>
                </a:solidFill>
                <a:latin typeface="Arial"/>
                <a:cs typeface="Arial"/>
              </a:rPr>
              <a:t>البوابة ٣ — الضرب المتكرر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4297680"/>
            <a:ext cx="9811512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ar-OM">
                <a:solidFill>
                  <a:srgbClr val="FFF2C7"/>
                </a:solidFill>
                <a:latin typeface="Arial"/>
                <a:cs typeface="Arial"/>
              </a:rPr>
              <a:t>الضرب ليس إلا جمعًا متكررًا للعدد نفسه — لنكتشف الرقم السري الثالث.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55664"/>
            <a:ext cx="1145743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1000" b="0" lang="ar-OM">
                <a:solidFill>
                  <a:srgbClr val="56606F"/>
                </a:solidFill>
                <a:latin typeface="Arial"/>
                <a:cs typeface="Arial"/>
              </a:rPr>
              <a:t>مغامرة البحث عن الكنز الرياضي  •  18</a:t>
            </a:r>
          </a:p>
        </p:txBody>
      </p:sp>
      <p:sp>
        <p:nvSpPr>
          <p:cNvPr id="10" name="Rounded Rectangle 9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365760" y="320040"/>
            <a:ext cx="1417320" cy="402336"/>
          </a:xfrm>
          <a:prstGeom prst="roundRect">
            <a:avLst>
              <a:gd name="adj" fmla="val 36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000" b="1" lang="ar-OM">
                <a:solidFill>
                  <a:srgbClr val="FFFFFF"/>
                </a:solidFill>
                <a:latin typeface="Arial"/>
                <a:cs typeface="Arial"/>
              </a:rPr>
              <a:t>البداية</a:t>
            </a:r>
          </a:p>
        </p:txBody>
      </p:sp>
      <p:sp>
        <p:nvSpPr>
          <p:cNvPr id="11" name="Rounded Rectangle 10">
            <a:hlinkClick r:id="rId5" action="ppaction://hlinksldjump">
              <a:snd r:embed="rId4"/>
            </a:hlinkClick>
          </p:cNvPr>
          <p:cNvSpPr/>
          <p:nvPr/>
        </p:nvSpPr>
        <p:spPr>
          <a:xfrm>
            <a:off x="4453128" y="5257800"/>
            <a:ext cx="3291840" cy="621792"/>
          </a:xfrm>
          <a:prstGeom prst="roundRect">
            <a:avLst>
              <a:gd name="adj" fmla="val 40000"/>
            </a:avLst>
          </a:prstGeom>
          <a:solidFill>
            <a:srgbClr val="147753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600" b="1" lang="ar-OM">
                <a:solidFill>
                  <a:srgbClr val="FFFFFF"/>
                </a:solidFill>
                <a:latin typeface="Arial"/>
                <a:cs typeface="Arial"/>
              </a:rPr>
              <a:t>ابدأ المرحلة ←</a:t>
            </a:r>
          </a:p>
        </p:txBody>
      </p:sp>
    </p:spTree>
  </p:cSld>
  <p:clrMapOvr>
    <a:masterClrMapping/>
  </p:clrMapOvr>
  <p:transition spd="med">
    <p:snd r:embed="rId6"/>
  </p:transition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2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011680" y="402336"/>
            <a:ext cx="9674352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spcBef>
                <a:spcPts val="0"/>
              </a:spcBef>
              <a:spcAft>
                <a:spcPts val="0"/>
              </a:spcAft>
            </a:pPr>
            <a:r>
              <a:rPr sz="2800" b="1" lang="ar-OM">
                <a:solidFill>
                  <a:srgbClr val="147753"/>
                </a:solidFill>
                <a:latin typeface="Arial"/>
                <a:cs typeface="Arial"/>
              </a:rPr>
              <a:t>الخطوة ١: معنى الضرب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078992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ar-OM">
                <a:solidFill>
                  <a:srgbClr val="56606F"/>
                </a:solidFill>
                <a:latin typeface="Arial"/>
                <a:cs typeface="Arial"/>
              </a:rPr>
              <a:t>٤ × ٣ تعني أن نجمع العدد ٤ ثلاث مرات.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55664"/>
            <a:ext cx="1145743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1000" b="0" lang="ar-OM">
                <a:solidFill>
                  <a:srgbClr val="56606F"/>
                </a:solidFill>
                <a:latin typeface="Arial"/>
                <a:cs typeface="Arial"/>
              </a:rPr>
              <a:t>مغامرة البحث عن الكنز الرياضي  •  19</a:t>
            </a:r>
          </a:p>
        </p:txBody>
      </p:sp>
      <p:sp>
        <p:nvSpPr>
          <p:cNvPr id="9" name="Rounded Rectangle 8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365760" y="320040"/>
            <a:ext cx="1417320" cy="402336"/>
          </a:xfrm>
          <a:prstGeom prst="roundRect">
            <a:avLst>
              <a:gd name="adj" fmla="val 36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000" b="1" lang="ar-OM">
                <a:solidFill>
                  <a:srgbClr val="FFFFFF"/>
                </a:solidFill>
                <a:latin typeface="Arial"/>
                <a:cs typeface="Arial"/>
              </a:rPr>
              <a:t>البداية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67728" y="1371600"/>
            <a:ext cx="4544568" cy="4709160"/>
          </a:xfrm>
          <a:prstGeom prst="roundRect">
            <a:avLst>
              <a:gd name="adj" fmla="val 6000"/>
            </a:avLst>
          </a:prstGeom>
          <a:solidFill>
            <a:srgbClr val="F6BE3C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42048" y="1517904"/>
            <a:ext cx="399592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500" b="1" lang="ar-OM">
                <a:solidFill>
                  <a:srgbClr val="222B3D"/>
                </a:solidFill>
                <a:latin typeface="Arial"/>
                <a:cs typeface="Arial"/>
              </a:rPr>
              <a:t>أبواب المجموعات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260336" y="1993392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١ • الجمع بالتفكيك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260336" y="2980944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٢ • الطرح بالتفكيك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260336" y="3968496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147753"/>
          </a:solidFill>
          <a:ln w="25400">
            <a:solidFill>
              <a:srgbClr val="1477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FFFFFF"/>
                </a:solidFill>
                <a:latin typeface="Arial"/>
                <a:cs typeface="Arial"/>
              </a:rPr>
              <a:t>٣ • الضرب المتكرر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60336" y="4956048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٤ • بوابة الكنز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1828800"/>
            <a:ext cx="5806440" cy="118872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25400">
            <a:solidFill>
              <a:srgbClr val="1477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54864" bIns="54864"/>
          <a:lstStyle/>
          <a:p>
            <a:pPr algn="r" rtl="1">
              <a:spcBef>
                <a:spcPts val="0"/>
              </a:spcBef>
              <a:spcAft>
                <a:spcPts val="100"/>
              </a:spcAft>
            </a:pPr>
            <a:r>
              <a:rPr sz="1200" b="0" lang="ar-OM">
                <a:solidFill>
                  <a:srgbClr val="56606F"/>
                </a:solidFill>
                <a:latin typeface="Arial"/>
                <a:cs typeface="Arial"/>
              </a:rPr>
              <a:t>الجمع المتكرر</a:t>
            </a:r>
          </a:p>
          <a:p>
            <a:pPr algn="r" rtl="1">
              <a:spcBef>
                <a:spcPts val="0"/>
              </a:spcBef>
              <a:spcAft>
                <a:spcPts val="0"/>
              </a:spcAft>
            </a:pPr>
            <a:r>
              <a:rPr sz="1900" b="1" lang="ar-OM">
                <a:solidFill>
                  <a:srgbClr val="147753"/>
                </a:solidFill>
                <a:latin typeface="Arial"/>
                <a:cs typeface="Arial"/>
              </a:rPr>
              <a:t>٤ + ٤ + ٤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218688"/>
            <a:ext cx="5806440" cy="118872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25400">
            <a:solidFill>
              <a:srgbClr val="BE23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54864" bIns="54864"/>
          <a:lstStyle/>
          <a:p>
            <a:pPr algn="r" rtl="1">
              <a:spcBef>
                <a:spcPts val="0"/>
              </a:spcBef>
              <a:spcAft>
                <a:spcPts val="100"/>
              </a:spcAft>
            </a:pPr>
            <a:r>
              <a:rPr sz="1200" b="0" lang="ar-OM">
                <a:solidFill>
                  <a:srgbClr val="56606F"/>
                </a:solidFill>
                <a:latin typeface="Arial"/>
                <a:cs typeface="Arial"/>
              </a:rPr>
              <a:t>الناتج</a:t>
            </a:r>
          </a:p>
          <a:p>
            <a:pPr algn="r" rtl="1">
              <a:spcBef>
                <a:spcPts val="0"/>
              </a:spcBef>
              <a:spcAft>
                <a:spcPts val="0"/>
              </a:spcAft>
            </a:pPr>
            <a:r>
              <a:rPr sz="1900" b="1" lang="ar-OM">
                <a:solidFill>
                  <a:srgbClr val="BE2337"/>
                </a:solidFill>
                <a:latin typeface="Arial"/>
                <a:cs typeface="Arial"/>
              </a:rPr>
              <a:t>٤ × ٣ = ١٢</a:t>
            </a:r>
          </a:p>
        </p:txBody>
      </p:sp>
      <p:sp>
        <p:nvSpPr>
          <p:cNvPr id="18" name="Rounded Rectangle 17">
            <a:hlinkClick r:id="rId5" action="ppaction://hlinksldjump">
              <a:snd r:embed="rId4"/>
            </a:hlinkClick>
          </p:cNvPr>
          <p:cNvSpPr/>
          <p:nvPr/>
        </p:nvSpPr>
        <p:spPr>
          <a:xfrm>
            <a:off x="685800" y="5623560"/>
            <a:ext cx="2377440" cy="530352"/>
          </a:xfrm>
          <a:prstGeom prst="roundRect">
            <a:avLst>
              <a:gd name="adj" fmla="val 40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300" b="1" lang="ar-OM">
                <a:solidFill>
                  <a:srgbClr val="FFFFFF"/>
                </a:solidFill>
                <a:latin typeface="Arial"/>
                <a:cs typeface="Arial"/>
              </a:rPr>
              <a:t>→ السابق</a:t>
            </a:r>
          </a:p>
        </p:txBody>
      </p:sp>
      <p:sp>
        <p:nvSpPr>
          <p:cNvPr id="19" name="Rounded Rectangle 18">
            <a:hlinkClick r:id="rId7" action="ppaction://hlinksldjump">
              <a:snd r:embed="rId6"/>
            </a:hlinkClick>
          </p:cNvPr>
          <p:cNvSpPr/>
          <p:nvPr/>
        </p:nvSpPr>
        <p:spPr>
          <a:xfrm>
            <a:off x="4114800" y="5623560"/>
            <a:ext cx="2377440" cy="530352"/>
          </a:xfrm>
          <a:prstGeom prst="roundRect">
            <a:avLst>
              <a:gd name="adj" fmla="val 40000"/>
            </a:avLst>
          </a:prstGeom>
          <a:solidFill>
            <a:srgbClr val="7546A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FFFFFF"/>
                </a:solidFill>
                <a:latin typeface="Arial"/>
                <a:cs typeface="Arial"/>
              </a:rPr>
              <a:t>الخطوة التالية ←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2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011680" y="402336"/>
            <a:ext cx="9674352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spcBef>
                <a:spcPts val="0"/>
              </a:spcBef>
              <a:spcAft>
                <a:spcPts val="0"/>
              </a:spcAft>
            </a:pPr>
            <a:r>
              <a:rPr sz="2800" b="1" lang="ar-OM">
                <a:solidFill>
                  <a:srgbClr val="147753"/>
                </a:solidFill>
                <a:latin typeface="Arial"/>
                <a:cs typeface="Arial"/>
              </a:rPr>
              <a:t>الخطوة ٢: حقائق سريعة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078992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ar-OM">
                <a:solidFill>
                  <a:srgbClr val="56606F"/>
                </a:solidFill>
                <a:latin typeface="Arial"/>
                <a:cs typeface="Arial"/>
              </a:rPr>
              <a:t>٣ × ٤ = ١٢    •    ٤ × ٥ = ٢٠    •    ٥ × ٦ = ٣٠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55664"/>
            <a:ext cx="1145743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1000" b="0" lang="ar-OM">
                <a:solidFill>
                  <a:srgbClr val="56606F"/>
                </a:solidFill>
                <a:latin typeface="Arial"/>
                <a:cs typeface="Arial"/>
              </a:rPr>
              <a:t>مغامرة البحث عن الكنز الرياضي  •  20</a:t>
            </a:r>
          </a:p>
        </p:txBody>
      </p:sp>
      <p:sp>
        <p:nvSpPr>
          <p:cNvPr id="9" name="Rounded Rectangle 8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365760" y="320040"/>
            <a:ext cx="1417320" cy="402336"/>
          </a:xfrm>
          <a:prstGeom prst="roundRect">
            <a:avLst>
              <a:gd name="adj" fmla="val 36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000" b="1" lang="ar-OM">
                <a:solidFill>
                  <a:srgbClr val="FFFFFF"/>
                </a:solidFill>
                <a:latin typeface="Arial"/>
                <a:cs typeface="Arial"/>
              </a:rPr>
              <a:t>البداية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67728" y="1371600"/>
            <a:ext cx="4544568" cy="4709160"/>
          </a:xfrm>
          <a:prstGeom prst="roundRect">
            <a:avLst>
              <a:gd name="adj" fmla="val 6000"/>
            </a:avLst>
          </a:prstGeom>
          <a:solidFill>
            <a:srgbClr val="F6BE3C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42048" y="1517904"/>
            <a:ext cx="399592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500" b="1" lang="ar-OM">
                <a:solidFill>
                  <a:srgbClr val="222B3D"/>
                </a:solidFill>
                <a:latin typeface="Arial"/>
                <a:cs typeface="Arial"/>
              </a:rPr>
              <a:t>أبواب المجموعات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260336" y="1993392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١ • الجمع بالتفكيك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260336" y="2980944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٢ • الطرح بالتفكيك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260336" y="3968496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147753"/>
          </a:solidFill>
          <a:ln w="25400">
            <a:solidFill>
              <a:srgbClr val="1477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FFFFFF"/>
                </a:solidFill>
                <a:latin typeface="Arial"/>
                <a:cs typeface="Arial"/>
              </a:rPr>
              <a:t>٣ • الضرب المتكرر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60336" y="4956048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٤ • بوابة الكنز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1783080"/>
            <a:ext cx="5806440" cy="960120"/>
          </a:xfrm>
          <a:prstGeom prst="roundRect">
            <a:avLst>
              <a:gd name="adj" fmla="val 22000"/>
            </a:avLst>
          </a:prstGeom>
          <a:solidFill>
            <a:srgbClr val="FFFFFF"/>
          </a:solidFill>
          <a:ln w="3175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800" b="1" lang="ar-OM">
                <a:solidFill>
                  <a:srgbClr val="BE2337"/>
                </a:solidFill>
                <a:latin typeface="Arial"/>
                <a:cs typeface="Arial"/>
              </a:rPr>
              <a:t>٢ × ٣ = ٦       ٣ × ٣ = ٩</a:t>
            </a:r>
          </a:p>
        </p:txBody>
      </p:sp>
      <p:sp>
        <p:nvSpPr>
          <p:cNvPr id="17" name="Oval 16"/>
          <p:cNvSpPr/>
          <p:nvPr/>
        </p:nvSpPr>
        <p:spPr>
          <a:xfrm>
            <a:off x="1417320" y="3017520"/>
            <a:ext cx="2103120" cy="2103120"/>
          </a:xfrm>
          <a:prstGeom prst="ellipse">
            <a:avLst/>
          </a:prstGeom>
          <a:solidFill>
            <a:srgbClr val="F6BE3C"/>
          </a:solidFill>
          <a:ln w="31750">
            <a:solidFill>
              <a:srgbClr val="222B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7200" b="1" lang="ar-OM">
                <a:solidFill>
                  <a:srgbClr val="222B3D"/>
                </a:solidFill>
                <a:latin typeface="Arial"/>
                <a:cs typeface="Arial"/>
              </a:rPr>
              <a:t>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49039" y="3383280"/>
            <a:ext cx="27432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spcBef>
                <a:spcPts val="0"/>
              </a:spcBef>
              <a:spcAft>
                <a:spcPts val="400"/>
              </a:spcAft>
            </a:pPr>
            <a:r>
              <a:rPr sz="1600" b="0" lang="ar-OM">
                <a:solidFill>
                  <a:srgbClr val="56606F"/>
                </a:solidFill>
                <a:latin typeface="Arial"/>
                <a:cs typeface="Arial"/>
              </a:rPr>
              <a:t>هذا هو</a:t>
            </a:r>
          </a:p>
          <a:p>
            <a:pPr algn="r" rtl="1">
              <a:spcBef>
                <a:spcPts val="0"/>
              </a:spcBef>
              <a:spcAft>
                <a:spcPts val="400"/>
              </a:spcAft>
            </a:pPr>
            <a:r>
              <a:rPr sz="2200" b="1" lang="ar-OM">
                <a:solidFill>
                  <a:srgbClr val="147753"/>
                </a:solidFill>
                <a:latin typeface="Arial"/>
                <a:cs typeface="Arial"/>
              </a:rPr>
              <a:t>رقمك السري</a:t>
            </a:r>
          </a:p>
          <a:p>
            <a:pPr algn="r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ar-OM">
                <a:solidFill>
                  <a:srgbClr val="56606F"/>
                </a:solidFill>
                <a:latin typeface="Arial"/>
                <a:cs typeface="Arial"/>
              </a:rPr>
              <a:t>الرقم السري للبوابة الثالثة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5193792"/>
            <a:ext cx="58064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spcBef>
                <a:spcPts val="0"/>
              </a:spcBef>
              <a:spcAft>
                <a:spcPts val="0"/>
              </a:spcAft>
            </a:pPr>
            <a:r>
              <a:rPr sz="1300" b="1" lang="ar-OM">
                <a:solidFill>
                  <a:srgbClr val="56606F"/>
                </a:solidFill>
                <a:latin typeface="Arial"/>
                <a:cs typeface="Arial"/>
              </a:rPr>
              <a:t>احفظ هذا الرقم — ستحتاجه في بوابة الكنز.</a:t>
            </a:r>
          </a:p>
        </p:txBody>
      </p:sp>
      <p:sp>
        <p:nvSpPr>
          <p:cNvPr id="20" name="Rounded Rectangle 19">
            <a:hlinkClick r:id="rId5" action="ppaction://hlinksldjump">
              <a:snd r:embed="rId4"/>
            </a:hlinkClick>
          </p:cNvPr>
          <p:cNvSpPr/>
          <p:nvPr/>
        </p:nvSpPr>
        <p:spPr>
          <a:xfrm>
            <a:off x="685800" y="5650992"/>
            <a:ext cx="5806440" cy="530352"/>
          </a:xfrm>
          <a:prstGeom prst="roundRect">
            <a:avLst>
              <a:gd name="adj" fmla="val 40000"/>
            </a:avLst>
          </a:prstGeom>
          <a:solidFill>
            <a:srgbClr val="7546A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FFFFFF"/>
                </a:solidFill>
                <a:latin typeface="Arial"/>
                <a:cs typeface="Arial"/>
              </a:rPr>
              <a:t>إلى سؤال البوابة ←</a:t>
            </a:r>
          </a:p>
        </p:txBody>
      </p:sp>
    </p:spTree>
  </p:cSld>
  <p:clrMapOvr>
    <a:masterClrMapping/>
  </p:clrMapOvr>
  <p:transition spd="med">
    <p:snd r:embed="rId6"/>
  </p:transition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2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011680" y="402336"/>
            <a:ext cx="9674352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spcBef>
                <a:spcPts val="0"/>
              </a:spcBef>
              <a:spcAft>
                <a:spcPts val="0"/>
              </a:spcAft>
            </a:pPr>
            <a:r>
              <a:rPr sz="2800" b="1" lang="ar-OM">
                <a:solidFill>
                  <a:srgbClr val="147753"/>
                </a:solidFill>
                <a:latin typeface="Arial"/>
                <a:cs typeface="Arial"/>
              </a:rPr>
              <a:t>سؤال البوابة الثالثة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078992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ar-OM">
                <a:solidFill>
                  <a:srgbClr val="56606F"/>
                </a:solidFill>
                <a:latin typeface="Arial"/>
                <a:cs typeface="Arial"/>
              </a:rPr>
              <a:t>أوجد ناتج الضرب بطريقة الجمع المتكرر.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55664"/>
            <a:ext cx="1145743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1000" b="0" lang="ar-OM">
                <a:solidFill>
                  <a:srgbClr val="56606F"/>
                </a:solidFill>
                <a:latin typeface="Arial"/>
                <a:cs typeface="Arial"/>
              </a:rPr>
              <a:t>مغامرة البحث عن الكنز الرياضي  •  21</a:t>
            </a:r>
          </a:p>
        </p:txBody>
      </p:sp>
      <p:sp>
        <p:nvSpPr>
          <p:cNvPr id="9" name="Rounded Rectangle 8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365760" y="320040"/>
            <a:ext cx="1417320" cy="402336"/>
          </a:xfrm>
          <a:prstGeom prst="roundRect">
            <a:avLst>
              <a:gd name="adj" fmla="val 36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000" b="1" lang="ar-OM">
                <a:solidFill>
                  <a:srgbClr val="FFFFFF"/>
                </a:solidFill>
                <a:latin typeface="Arial"/>
                <a:cs typeface="Arial"/>
              </a:rPr>
              <a:t>البداية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67728" y="1371600"/>
            <a:ext cx="4544568" cy="4709160"/>
          </a:xfrm>
          <a:prstGeom prst="roundRect">
            <a:avLst>
              <a:gd name="adj" fmla="val 6000"/>
            </a:avLst>
          </a:prstGeom>
          <a:solidFill>
            <a:srgbClr val="F6BE3C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42048" y="1517904"/>
            <a:ext cx="399592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500" b="1" lang="ar-OM">
                <a:solidFill>
                  <a:srgbClr val="222B3D"/>
                </a:solidFill>
                <a:latin typeface="Arial"/>
                <a:cs typeface="Arial"/>
              </a:rPr>
              <a:t>أبواب المجموعات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260336" y="1993392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١ • الجمع بالتفكيك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260336" y="2980944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٢ • الطرح بالتفكيك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260336" y="3968496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147753"/>
          </a:solidFill>
          <a:ln w="25400">
            <a:solidFill>
              <a:srgbClr val="1477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FFFFFF"/>
                </a:solidFill>
                <a:latin typeface="Arial"/>
                <a:cs typeface="Arial"/>
              </a:rPr>
              <a:t>٣ • الضرب المتكرر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60336" y="4956048"/>
            <a:ext cx="3959352" cy="841248"/>
          </a:xfrm>
          <a:prstGeom prst="roundRect">
            <a:avLst>
              <a:gd name="adj" fmla="val 24000"/>
            </a:avLst>
          </a:prstGeom>
          <a:solidFill>
            <a:srgbClr val="FFF8E2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٤ • بوابة الكنز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1783080"/>
            <a:ext cx="5806440" cy="1097280"/>
          </a:xfrm>
          <a:prstGeom prst="roundRect">
            <a:avLst>
              <a:gd name="adj" fmla="val 22000"/>
            </a:avLst>
          </a:prstGeom>
          <a:solidFill>
            <a:srgbClr val="FFFFFF"/>
          </a:solidFill>
          <a:ln w="3175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3200" b="1" lang="ar-OM">
                <a:solidFill>
                  <a:srgbClr val="222B3D"/>
                </a:solidFill>
                <a:latin typeface="Arial"/>
                <a:cs typeface="Arial"/>
              </a:rPr>
              <a:t>٦ × ٤ = ؟</a:t>
            </a:r>
          </a:p>
        </p:txBody>
      </p:sp>
      <p:sp>
        <p:nvSpPr>
          <p:cNvPr id="17" name="Rounded Rectangle 16">
            <a:hlinkClick r:id="rId5" action="ppaction://hlinksldjump">
              <a:snd r:embed="rId4"/>
            </a:hlinkClick>
          </p:cNvPr>
          <p:cNvSpPr/>
          <p:nvPr/>
        </p:nvSpPr>
        <p:spPr>
          <a:xfrm>
            <a:off x="685800" y="3063240"/>
            <a:ext cx="5806440" cy="713232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 w="25400">
            <a:solidFill>
              <a:srgbClr val="7546A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2400" b="1" lang="ar-OM">
                <a:solidFill>
                  <a:srgbClr val="222B3D"/>
                </a:solidFill>
                <a:latin typeface="Arial"/>
                <a:cs typeface="Arial"/>
              </a:rPr>
              <a:t>٢٤</a:t>
            </a:r>
          </a:p>
        </p:txBody>
      </p:sp>
      <p:sp>
        <p:nvSpPr>
          <p:cNvPr id="18" name="Rounded Rectangle 17">
            <a:hlinkClick r:id="rId7" action="ppaction://hlinksldjump">
              <a:snd r:embed="rId6"/>
            </a:hlinkClick>
          </p:cNvPr>
          <p:cNvSpPr/>
          <p:nvPr/>
        </p:nvSpPr>
        <p:spPr>
          <a:xfrm>
            <a:off x="685800" y="3904488"/>
            <a:ext cx="5806440" cy="713232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 w="25400">
            <a:solidFill>
              <a:srgbClr val="7546A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2400" b="1" lang="ar-OM">
                <a:solidFill>
                  <a:srgbClr val="222B3D"/>
                </a:solidFill>
                <a:latin typeface="Arial"/>
                <a:cs typeface="Arial"/>
              </a:rPr>
              <a:t>٢٠</a:t>
            </a:r>
          </a:p>
        </p:txBody>
      </p:sp>
      <p:sp>
        <p:nvSpPr>
          <p:cNvPr id="19" name="Rounded Rectangle 18">
            <a:hlinkClick r:id="rId9" action="ppaction://hlinksldjump">
              <a:snd r:embed="rId8"/>
            </a:hlinkClick>
          </p:cNvPr>
          <p:cNvSpPr/>
          <p:nvPr/>
        </p:nvSpPr>
        <p:spPr>
          <a:xfrm>
            <a:off x="685800" y="4745736"/>
            <a:ext cx="5806440" cy="713232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 w="25400">
            <a:solidFill>
              <a:srgbClr val="7546A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2400" b="1" lang="ar-OM">
                <a:solidFill>
                  <a:srgbClr val="222B3D"/>
                </a:solidFill>
                <a:latin typeface="Arial"/>
                <a:cs typeface="Arial"/>
              </a:rPr>
              <a:t>٢٨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5623560"/>
            <a:ext cx="58064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ar-OM">
                <a:solidFill>
                  <a:srgbClr val="56606F"/>
                </a:solidFill>
                <a:latin typeface="Arial"/>
                <a:cs typeface="Arial"/>
              </a:rPr>
              <a:t>اختر إجابة واحدة. الإجابة الصحيحة تفتح البوابة التالية.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2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6455664"/>
            <a:ext cx="1145743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1000" b="0" lang="ar-OM">
                <a:solidFill>
                  <a:srgbClr val="56606F"/>
                </a:solidFill>
                <a:latin typeface="Arial"/>
                <a:cs typeface="Arial"/>
              </a:rPr>
              <a:t>مغامرة البحث عن الكنز الرياضي  •  22</a:t>
            </a:r>
          </a:p>
        </p:txBody>
      </p:sp>
      <p:sp>
        <p:nvSpPr>
          <p:cNvPr id="7" name="Rounded Rectangle 6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365760" y="320040"/>
            <a:ext cx="1417320" cy="402336"/>
          </a:xfrm>
          <a:prstGeom prst="roundRect">
            <a:avLst>
              <a:gd name="adj" fmla="val 36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000" b="1" lang="ar-OM">
                <a:solidFill>
                  <a:srgbClr val="FFFFFF"/>
                </a:solidFill>
                <a:latin typeface="Arial"/>
                <a:cs typeface="Arial"/>
              </a:rPr>
              <a:t>البداية</a:t>
            </a:r>
          </a:p>
        </p:txBody>
      </p:sp>
      <p:sp>
        <p:nvSpPr>
          <p:cNvPr id="8" name="Oval 7"/>
          <p:cNvSpPr/>
          <p:nvPr/>
        </p:nvSpPr>
        <p:spPr>
          <a:xfrm>
            <a:off x="5138928" y="1188720"/>
            <a:ext cx="1920240" cy="1920240"/>
          </a:xfrm>
          <a:prstGeom prst="ellipse">
            <a:avLst/>
          </a:prstGeom>
          <a:solidFill>
            <a:srgbClr val="147753"/>
          </a:solidFill>
          <a:ln w="3175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3000" b="1" lang="ar-OM">
                <a:solidFill>
                  <a:srgbClr val="FFFFFF"/>
                </a:solidFill>
                <a:latin typeface="Arial"/>
                <a:cs typeface="Arial"/>
              </a:rPr>
              <a:t>صحيح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3291840"/>
            <a:ext cx="1019556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3000" b="1" lang="ar-OM">
                <a:solidFill>
                  <a:srgbClr val="147753"/>
                </a:solidFill>
                <a:latin typeface="Arial"/>
                <a:cs typeface="Arial"/>
              </a:rPr>
              <a:t>رائع جدًا!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554480" y="4069080"/>
            <a:ext cx="9098280" cy="1005840"/>
          </a:xfrm>
          <a:prstGeom prst="roundRect">
            <a:avLst>
              <a:gd name="adj" fmla="val 10000"/>
            </a:avLst>
          </a:prstGeom>
          <a:solidFill>
            <a:srgbClr val="DFF6EB"/>
          </a:solidFill>
          <a:ln w="25400">
            <a:solidFill>
              <a:srgbClr val="1477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 bIns="182880"/>
          <a:lstStyle/>
          <a:p>
            <a:pPr algn="c" rtl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ar-OM">
                <a:solidFill>
                  <a:srgbClr val="222B3D"/>
                </a:solidFill>
                <a:latin typeface="Arial"/>
                <a:cs typeface="Arial"/>
              </a:rPr>
              <a:t>فتحتَ البوابة الثالثة وحصلت على الرقم السري  ٢</a:t>
            </a:r>
          </a:p>
        </p:txBody>
      </p:sp>
      <p:sp>
        <p:nvSpPr>
          <p:cNvPr id="11" name="Rounded Rectangle 10">
            <a:hlinkClick r:id="rId5" action="ppaction://hlinksldjump">
              <a:snd r:embed="rId4"/>
            </a:hlinkClick>
          </p:cNvPr>
          <p:cNvSpPr/>
          <p:nvPr/>
        </p:nvSpPr>
        <p:spPr>
          <a:xfrm>
            <a:off x="4453128" y="5349240"/>
            <a:ext cx="3291840" cy="621792"/>
          </a:xfrm>
          <a:prstGeom prst="roundRect">
            <a:avLst>
              <a:gd name="adj" fmla="val 40000"/>
            </a:avLst>
          </a:prstGeom>
          <a:solidFill>
            <a:srgbClr val="147753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600" b="1" lang="ar-OM">
                <a:solidFill>
                  <a:srgbClr val="FFFFFF"/>
                </a:solidFill>
                <a:latin typeface="Arial"/>
                <a:cs typeface="Arial"/>
              </a:rPr>
              <a:t>بوابة الكنز ←</a:t>
            </a:r>
          </a:p>
        </p:txBody>
      </p:sp>
    </p:spTree>
  </p:cSld>
  <p:clrMapOvr>
    <a:masterClrMapping/>
  </p:clrMapOvr>
  <p:transition spd="med">
    <p:snd r:embed="rId6"/>
  </p:transition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2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6455664"/>
            <a:ext cx="1145743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1000" b="0" lang="ar-OM">
                <a:solidFill>
                  <a:srgbClr val="56606F"/>
                </a:solidFill>
                <a:latin typeface="Arial"/>
                <a:cs typeface="Arial"/>
              </a:rPr>
              <a:t>مغامرة البحث عن الكنز الرياضي  •  23</a:t>
            </a:r>
          </a:p>
        </p:txBody>
      </p:sp>
      <p:sp>
        <p:nvSpPr>
          <p:cNvPr id="7" name="Rounded Rectangle 6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365760" y="320040"/>
            <a:ext cx="1417320" cy="402336"/>
          </a:xfrm>
          <a:prstGeom prst="roundRect">
            <a:avLst>
              <a:gd name="adj" fmla="val 36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000" b="1" lang="ar-OM">
                <a:solidFill>
                  <a:srgbClr val="FFFFFF"/>
                </a:solidFill>
                <a:latin typeface="Arial"/>
                <a:cs typeface="Arial"/>
              </a:rPr>
              <a:t>البداية</a:t>
            </a:r>
          </a:p>
        </p:txBody>
      </p:sp>
      <p:sp>
        <p:nvSpPr>
          <p:cNvPr id="8" name="Oval 7"/>
          <p:cNvSpPr/>
          <p:nvPr/>
        </p:nvSpPr>
        <p:spPr>
          <a:xfrm>
            <a:off x="5138928" y="1188720"/>
            <a:ext cx="1920240" cy="1920240"/>
          </a:xfrm>
          <a:prstGeom prst="ellipse">
            <a:avLst/>
          </a:prstGeom>
          <a:solidFill>
            <a:srgbClr val="BE2337"/>
          </a:solidFill>
          <a:ln w="3175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3000" b="1" lang="ar-OM">
                <a:solidFill>
                  <a:srgbClr val="FFFFFF"/>
                </a:solidFill>
                <a:latin typeface="Arial"/>
                <a:cs typeface="Arial"/>
              </a:rPr>
              <a:t>خطأ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3291840"/>
            <a:ext cx="1019556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3000" b="1" lang="ar-OM">
                <a:solidFill>
                  <a:srgbClr val="BE2337"/>
                </a:solidFill>
                <a:latin typeface="Arial"/>
                <a:cs typeface="Arial"/>
              </a:rPr>
              <a:t>حاول مرة أخرى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554480" y="4069080"/>
            <a:ext cx="9098280" cy="1005840"/>
          </a:xfrm>
          <a:prstGeom prst="roundRect">
            <a:avLst>
              <a:gd name="adj" fmla="val 10000"/>
            </a:avLst>
          </a:prstGeom>
          <a:solidFill>
            <a:srgbClr val="FBE3E6"/>
          </a:solidFill>
          <a:ln w="25400">
            <a:solidFill>
              <a:srgbClr val="BE23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 bIns="182880"/>
          <a:lstStyle/>
          <a:p>
            <a:pPr algn="c" rtl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ar-OM">
                <a:solidFill>
                  <a:srgbClr val="222B3D"/>
                </a:solidFill>
                <a:latin typeface="Arial"/>
                <a:cs typeface="Arial"/>
              </a:rPr>
              <a:t>٦ × ٤ تعني ٦ + ٦ + ٦ + ٦ — اجمعها خطوة خطوة.</a:t>
            </a:r>
          </a:p>
        </p:txBody>
      </p:sp>
      <p:sp>
        <p:nvSpPr>
          <p:cNvPr id="11" name="Rounded Rectangle 10">
            <a:hlinkClick r:id="rId5" action="ppaction://hlinksldjump">
              <a:snd r:embed="rId4"/>
            </a:hlinkClick>
          </p:cNvPr>
          <p:cNvSpPr/>
          <p:nvPr/>
        </p:nvSpPr>
        <p:spPr>
          <a:xfrm>
            <a:off x="2834640" y="5349240"/>
            <a:ext cx="3017520" cy="621792"/>
          </a:xfrm>
          <a:prstGeom prst="roundRect">
            <a:avLst>
              <a:gd name="adj" fmla="val 40000"/>
            </a:avLst>
          </a:prstGeom>
          <a:solidFill>
            <a:srgbClr val="BE2337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500" b="1" lang="ar-OM">
                <a:solidFill>
                  <a:srgbClr val="FFFFFF"/>
                </a:solidFill>
                <a:latin typeface="Arial"/>
                <a:cs typeface="Arial"/>
              </a:rPr>
              <a:t>أعد المحاولة</a:t>
            </a:r>
          </a:p>
        </p:txBody>
      </p:sp>
      <p:sp>
        <p:nvSpPr>
          <p:cNvPr id="12" name="Rounded Rectangle 11">
            <a:hlinkClick r:id="rId7" action="ppaction://hlinksldjump">
              <a:snd r:embed="rId6"/>
            </a:hlinkClick>
          </p:cNvPr>
          <p:cNvSpPr/>
          <p:nvPr/>
        </p:nvSpPr>
        <p:spPr>
          <a:xfrm>
            <a:off x="6355080" y="5349240"/>
            <a:ext cx="3017520" cy="621792"/>
          </a:xfrm>
          <a:prstGeom prst="roundRect">
            <a:avLst>
              <a:gd name="adj" fmla="val 40000"/>
            </a:avLst>
          </a:prstGeom>
          <a:solidFill>
            <a:srgbClr val="7546A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500" b="1" lang="ar-OM">
                <a:solidFill>
                  <a:srgbClr val="FFFFFF"/>
                </a:solidFill>
                <a:latin typeface="Arial"/>
                <a:cs typeface="Arial"/>
              </a:rPr>
              <a:t>خريطة الأبواب</a:t>
            </a:r>
          </a:p>
        </p:txBody>
      </p:sp>
    </p:spTree>
  </p:cSld>
  <p:clrMapOvr>
    <a:masterClrMapping/>
  </p:clrMapOvr>
  <p:transition spd="med">
    <p:snd r:embed="rId8"/>
  </p:transition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138928" y="1234440"/>
            <a:ext cx="1920240" cy="1920240"/>
          </a:xfrm>
          <a:prstGeom prst="ellipse">
            <a:avLst/>
          </a:prstGeom>
          <a:solidFill>
            <a:srgbClr val="F6BE3C"/>
          </a:solidFill>
          <a:ln w="127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6000" b="1" lang="ar-OM">
                <a:solidFill>
                  <a:srgbClr val="222B3D"/>
                </a:solidFill>
                <a:latin typeface="Arial"/>
                <a:cs typeface="Arial"/>
              </a:rPr>
              <a:t>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429000"/>
            <a:ext cx="10725912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3200" b="1" lang="ar-OM">
                <a:solidFill>
                  <a:srgbClr val="F6BE3C"/>
                </a:solidFill>
                <a:latin typeface="Arial"/>
                <a:cs typeface="Arial"/>
              </a:rPr>
              <a:t>البوابة ٤ — بوابة الكنز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4297680"/>
            <a:ext cx="9811512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ar-OM">
                <a:solidFill>
                  <a:srgbClr val="FFF2C7"/>
                </a:solidFill>
                <a:latin typeface="Arial"/>
                <a:cs typeface="Arial"/>
              </a:rPr>
              <a:t>انظر إلى لوحة الأرقام السرية، ثم افتح الصندوق بالكود الصحيح.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55664"/>
            <a:ext cx="1145743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1000" b="0" lang="ar-OM">
                <a:solidFill>
                  <a:srgbClr val="56606F"/>
                </a:solidFill>
                <a:latin typeface="Arial"/>
                <a:cs typeface="Arial"/>
              </a:rPr>
              <a:t>مغامرة البحث عن الكنز الرياضي  •  24</a:t>
            </a:r>
          </a:p>
        </p:txBody>
      </p:sp>
      <p:sp>
        <p:nvSpPr>
          <p:cNvPr id="10" name="Rounded Rectangle 9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365760" y="320040"/>
            <a:ext cx="1417320" cy="402336"/>
          </a:xfrm>
          <a:prstGeom prst="roundRect">
            <a:avLst>
              <a:gd name="adj" fmla="val 36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000" b="1" lang="ar-OM">
                <a:solidFill>
                  <a:srgbClr val="FFFFFF"/>
                </a:solidFill>
                <a:latin typeface="Arial"/>
                <a:cs typeface="Arial"/>
              </a:rPr>
              <a:t>البداية</a:t>
            </a:r>
          </a:p>
        </p:txBody>
      </p:sp>
      <p:sp>
        <p:nvSpPr>
          <p:cNvPr id="11" name="Rounded Rectangle 10">
            <a:hlinkClick r:id="rId5" action="ppaction://hlinksldjump">
              <a:snd r:embed="rId4"/>
            </a:hlinkClick>
          </p:cNvPr>
          <p:cNvSpPr/>
          <p:nvPr/>
        </p:nvSpPr>
        <p:spPr>
          <a:xfrm>
            <a:off x="4453128" y="5257800"/>
            <a:ext cx="3291840" cy="621792"/>
          </a:xfrm>
          <a:prstGeom prst="roundRect">
            <a:avLst>
              <a:gd name="adj" fmla="val 40000"/>
            </a:avLst>
          </a:prstGeom>
          <a:solidFill>
            <a:srgbClr val="147753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600" b="1" lang="ar-OM">
                <a:solidFill>
                  <a:srgbClr val="FFFFFF"/>
                </a:solidFill>
                <a:latin typeface="Arial"/>
                <a:cs typeface="Arial"/>
              </a:rPr>
              <a:t>ابدأ المرحلة ←</a:t>
            </a:r>
          </a:p>
        </p:txBody>
      </p:sp>
    </p:spTree>
  </p:cSld>
  <p:clrMapOvr>
    <a:masterClrMapping/>
  </p:clrMapOvr>
  <p:transition spd="med">
    <p:snd r:embed="rId6"/>
  </p:transition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2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011680" y="402336"/>
            <a:ext cx="9674352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spcBef>
                <a:spcPts val="0"/>
              </a:spcBef>
              <a:spcAft>
                <a:spcPts val="0"/>
              </a:spcAft>
            </a:pPr>
            <a:r>
              <a:rPr sz="2800" b="1" lang="ar-OM">
                <a:solidFill>
                  <a:srgbClr val="147753"/>
                </a:solidFill>
                <a:latin typeface="Arial"/>
                <a:cs typeface="Arial"/>
              </a:rPr>
              <a:t>لوحة الأرقام السرية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078992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ar-OM">
                <a:solidFill>
                  <a:srgbClr val="56606F"/>
                </a:solidFill>
                <a:latin typeface="Arial"/>
                <a:cs typeface="Arial"/>
              </a:rPr>
              <a:t>ثلاثة أرقام وصلت إليها… والرقم الرابع داخل البوابة.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55664"/>
            <a:ext cx="1145743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1000" b="0" lang="ar-OM">
                <a:solidFill>
                  <a:srgbClr val="56606F"/>
                </a:solidFill>
                <a:latin typeface="Arial"/>
                <a:cs typeface="Arial"/>
              </a:rPr>
              <a:t>مغامرة البحث عن الكنز الرياضي  •  25</a:t>
            </a:r>
          </a:p>
        </p:txBody>
      </p:sp>
      <p:sp>
        <p:nvSpPr>
          <p:cNvPr id="9" name="Rounded Rectangle 8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365760" y="320040"/>
            <a:ext cx="1417320" cy="402336"/>
          </a:xfrm>
          <a:prstGeom prst="roundRect">
            <a:avLst>
              <a:gd name="adj" fmla="val 36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000" b="1" lang="ar-OM">
                <a:solidFill>
                  <a:srgbClr val="FFFFFF"/>
                </a:solidFill>
                <a:latin typeface="Arial"/>
                <a:cs typeface="Arial"/>
              </a:rPr>
              <a:t>البداية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65376" y="2240280"/>
            <a:ext cx="1463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400" b="1" lang="ar-OM">
                <a:solidFill>
                  <a:srgbClr val="56606F"/>
                </a:solidFill>
                <a:latin typeface="Arial"/>
                <a:cs typeface="Arial"/>
              </a:rPr>
              <a:t>البوابة ١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65376" y="2697480"/>
            <a:ext cx="1463040" cy="1691640"/>
          </a:xfrm>
          <a:prstGeom prst="roundRect">
            <a:avLst>
              <a:gd name="adj" fmla="val 18000"/>
            </a:avLst>
          </a:prstGeom>
          <a:solidFill>
            <a:srgbClr val="DFF6EB"/>
          </a:solidFill>
          <a:ln w="31750">
            <a:solidFill>
              <a:srgbClr val="1477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6000" b="1" lang="ar-OM">
                <a:solidFill>
                  <a:srgbClr val="147753"/>
                </a:solidFill>
                <a:latin typeface="Arial"/>
                <a:cs typeface="Arial"/>
              </a:rPr>
              <a:t>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97096" y="2240280"/>
            <a:ext cx="1463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400" b="1" lang="ar-OM">
                <a:solidFill>
                  <a:srgbClr val="56606F"/>
                </a:solidFill>
                <a:latin typeface="Arial"/>
                <a:cs typeface="Arial"/>
              </a:rPr>
              <a:t>البوابة ٢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197096" y="2697480"/>
            <a:ext cx="1463040" cy="1691640"/>
          </a:xfrm>
          <a:prstGeom prst="roundRect">
            <a:avLst>
              <a:gd name="adj" fmla="val 18000"/>
            </a:avLst>
          </a:prstGeom>
          <a:solidFill>
            <a:srgbClr val="DFF6EB"/>
          </a:solidFill>
          <a:ln w="31750">
            <a:solidFill>
              <a:srgbClr val="1477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6000" b="1" lang="ar-OM">
                <a:solidFill>
                  <a:srgbClr val="147753"/>
                </a:solidFill>
                <a:latin typeface="Arial"/>
                <a:cs typeface="Arial"/>
              </a:rPr>
              <a:t>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28816" y="2240280"/>
            <a:ext cx="1463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400" b="1" lang="ar-OM">
                <a:solidFill>
                  <a:srgbClr val="56606F"/>
                </a:solidFill>
                <a:latin typeface="Arial"/>
                <a:cs typeface="Arial"/>
              </a:rPr>
              <a:t>البوابة ٣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28816" y="2697480"/>
            <a:ext cx="1463040" cy="1691640"/>
          </a:xfrm>
          <a:prstGeom prst="roundRect">
            <a:avLst>
              <a:gd name="adj" fmla="val 18000"/>
            </a:avLst>
          </a:prstGeom>
          <a:solidFill>
            <a:srgbClr val="DFF6EB"/>
          </a:solidFill>
          <a:ln w="31750">
            <a:solidFill>
              <a:srgbClr val="1477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6000" b="1" lang="ar-OM">
                <a:solidFill>
                  <a:srgbClr val="147753"/>
                </a:solidFill>
                <a:latin typeface="Arial"/>
                <a:cs typeface="Arial"/>
              </a:rPr>
              <a:t>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60536" y="2240280"/>
            <a:ext cx="1463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400" b="1" lang="ar-OM">
                <a:solidFill>
                  <a:srgbClr val="56606F"/>
                </a:solidFill>
                <a:latin typeface="Arial"/>
                <a:cs typeface="Arial"/>
              </a:rPr>
              <a:t>البوابة ٤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60536" y="2697480"/>
            <a:ext cx="1463040" cy="1691640"/>
          </a:xfrm>
          <a:prstGeom prst="roundRect">
            <a:avLst>
              <a:gd name="adj" fmla="val 18000"/>
            </a:avLst>
          </a:prstGeom>
          <a:solidFill>
            <a:srgbClr val="FFF8E2"/>
          </a:solidFill>
          <a:ln w="3175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6000" b="1" lang="ar-OM">
                <a:solidFill>
                  <a:srgbClr val="56606F"/>
                </a:solidFill>
                <a:latin typeface="Arial"/>
                <a:cs typeface="Arial"/>
              </a:rPr>
              <a:t>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463040" y="4663440"/>
            <a:ext cx="9262872" cy="804672"/>
          </a:xfrm>
          <a:prstGeom prst="roundRect">
            <a:avLst>
              <a:gd name="adj" fmla="val 14000"/>
            </a:avLst>
          </a:prstGeom>
          <a:solidFill>
            <a:srgbClr val="FDE9B8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 bIns="182880"/>
          <a:lstStyle/>
          <a:p>
            <a:pPr algn="c" rtl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lang="ar-OM">
                <a:solidFill>
                  <a:srgbClr val="222B3D"/>
                </a:solidFill>
                <a:latin typeface="Arial"/>
                <a:cs typeface="Arial"/>
              </a:rPr>
              <a:t>الرقم الرابع لا يُكتشف إلا عند فتح بوابة الكنز — تابع لتصل إليه.</a:t>
            </a:r>
          </a:p>
        </p:txBody>
      </p:sp>
      <p:sp>
        <p:nvSpPr>
          <p:cNvPr id="19" name="Rounded Rectangle 18">
            <a:hlinkClick r:id="rId5" action="ppaction://hlinksldjump">
              <a:snd r:embed="rId4"/>
            </a:hlinkClick>
          </p:cNvPr>
          <p:cNvSpPr/>
          <p:nvPr/>
        </p:nvSpPr>
        <p:spPr>
          <a:xfrm>
            <a:off x="4453128" y="5687568"/>
            <a:ext cx="3291840" cy="566928"/>
          </a:xfrm>
          <a:prstGeom prst="roundRect">
            <a:avLst>
              <a:gd name="adj" fmla="val 40000"/>
            </a:avLst>
          </a:prstGeom>
          <a:solidFill>
            <a:srgbClr val="7546A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500" b="1" lang="ar-OM">
                <a:solidFill>
                  <a:srgbClr val="FFFFFF"/>
                </a:solidFill>
                <a:latin typeface="Arial"/>
                <a:cs typeface="Arial"/>
              </a:rPr>
              <a:t>إلى بوابة الكنز ←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2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011680" y="402336"/>
            <a:ext cx="9674352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spcBef>
                <a:spcPts val="0"/>
              </a:spcBef>
              <a:spcAft>
                <a:spcPts val="0"/>
              </a:spcAft>
            </a:pPr>
            <a:r>
              <a:rPr sz="2800" b="1" lang="ar-OM">
                <a:solidFill>
                  <a:srgbClr val="147753"/>
                </a:solidFill>
                <a:latin typeface="Arial"/>
                <a:cs typeface="Arial"/>
              </a:rPr>
              <a:t>فتح الصندوق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078992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ar-OM">
                <a:solidFill>
                  <a:srgbClr val="56606F"/>
                </a:solidFill>
                <a:latin typeface="Arial"/>
                <a:cs typeface="Arial"/>
              </a:rPr>
              <a:t>أدخلتَ الأرقام الأربعة… فانفتح الكنز.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55664"/>
            <a:ext cx="1145743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1000" b="0" lang="ar-OM">
                <a:solidFill>
                  <a:srgbClr val="56606F"/>
                </a:solidFill>
                <a:latin typeface="Arial"/>
                <a:cs typeface="Arial"/>
              </a:rPr>
              <a:t>مغامرة البحث عن الكنز الرياضي  •  26</a:t>
            </a:r>
          </a:p>
        </p:txBody>
      </p:sp>
      <p:sp>
        <p:nvSpPr>
          <p:cNvPr id="9" name="Rounded Rectangle 8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365760" y="320040"/>
            <a:ext cx="1417320" cy="402336"/>
          </a:xfrm>
          <a:prstGeom prst="roundRect">
            <a:avLst>
              <a:gd name="adj" fmla="val 36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000" b="1" lang="ar-OM">
                <a:solidFill>
                  <a:srgbClr val="FFFFFF"/>
                </a:solidFill>
                <a:latin typeface="Arial"/>
                <a:cs typeface="Arial"/>
              </a:rPr>
              <a:t>البداية</a:t>
            </a:r>
          </a:p>
        </p:txBody>
      </p:sp>
      <p:sp>
        <p:nvSpPr>
          <p:cNvPr id="10" name="Oval 9"/>
          <p:cNvSpPr/>
          <p:nvPr/>
        </p:nvSpPr>
        <p:spPr>
          <a:xfrm>
            <a:off x="960119" y="2574036"/>
            <a:ext cx="4114800" cy="2807208"/>
          </a:xfrm>
          <a:prstGeom prst="ellipse">
            <a:avLst/>
          </a:prstGeom>
          <a:solidFill>
            <a:srgbClr val="FDE9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234439" y="3751783"/>
            <a:ext cx="3566160" cy="1355140"/>
          </a:xfrm>
          <a:prstGeom prst="rect">
            <a:avLst/>
          </a:prstGeom>
          <a:solidFill>
            <a:srgbClr val="F6BE3C"/>
          </a:solidFill>
          <a:ln w="25400">
            <a:solidFill>
              <a:srgbClr val="222B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234439" y="2848356"/>
            <a:ext cx="3566160" cy="1038941"/>
          </a:xfrm>
          <a:prstGeom prst="roundRect">
            <a:avLst>
              <a:gd name="adj" fmla="val 28000"/>
            </a:avLst>
          </a:prstGeom>
          <a:solidFill>
            <a:srgbClr val="FDE9B8"/>
          </a:solidFill>
          <a:ln w="25400">
            <a:solidFill>
              <a:srgbClr val="222B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2732227" y="3593683"/>
            <a:ext cx="570585" cy="767913"/>
          </a:xfrm>
          <a:prstGeom prst="roundRect">
            <a:avLst>
              <a:gd name="adj" fmla="val 25000"/>
            </a:avLst>
          </a:prstGeom>
          <a:solidFill>
            <a:srgbClr val="222B3D"/>
          </a:solidFill>
          <a:ln w="1905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0" y="1783080"/>
            <a:ext cx="5897880" cy="3931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3175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89320" y="2011680"/>
            <a:ext cx="5257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600" b="0" lang="ar-OM">
                <a:solidFill>
                  <a:srgbClr val="56606F"/>
                </a:solidFill>
                <a:latin typeface="Arial"/>
                <a:cs typeface="Arial"/>
              </a:rPr>
              <a:t>الكود الصحيح للصندوق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89320" y="2395728"/>
            <a:ext cx="525780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5400" b="1" lang="ar-OM">
                <a:solidFill>
                  <a:srgbClr val="BE2337"/>
                </a:solidFill>
                <a:latin typeface="Arial"/>
                <a:cs typeface="Arial"/>
              </a:rPr>
              <a:t>٤ ٨ ٢ ٧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89320" y="3520440"/>
            <a:ext cx="5257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2400" b="1" lang="ar-OM">
                <a:solidFill>
                  <a:srgbClr val="147753"/>
                </a:solidFill>
                <a:latin typeface="Arial"/>
                <a:cs typeface="Arial"/>
              </a:rPr>
              <a:t>الرقم الرابع هو  ٧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89320" y="4096512"/>
            <a:ext cx="5257800" cy="1508760"/>
          </a:xfrm>
          <a:prstGeom prst="roundRect">
            <a:avLst>
              <a:gd name="adj" fmla="val 12000"/>
            </a:avLst>
          </a:prstGeom>
          <a:solidFill>
            <a:srgbClr val="DFF6EB"/>
          </a:solidFill>
          <a:ln w="25400">
            <a:solidFill>
              <a:srgbClr val="1477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 bIns="182880"/>
          <a:lstStyle/>
          <a:p>
            <a:pPr algn="c" rtl="1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0" lang="ar-OM">
                <a:solidFill>
                  <a:srgbClr val="222B3D"/>
                </a:solidFill>
                <a:latin typeface="Arial"/>
                <a:cs typeface="Arial"/>
              </a:rPr>
              <a:t>لقد أنجزتَ أربع بوابات: الجمع، والطرح، والضرب المتكرر، ثم الأرقام السرية.</a:t>
            </a:r>
          </a:p>
          <a:p>
            <a:pPr algn="c" rtl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ar-OM">
                <a:solidFill>
                  <a:srgbClr val="222B3D"/>
                </a:solidFill>
                <a:latin typeface="Arial"/>
                <a:cs typeface="Arial"/>
              </a:rPr>
              <a:t>هذه هي طريقة المستكشف الذكي: فكّك، ثم اعمل على كل منزلة، ثم تحقّق من الناتج.</a:t>
            </a:r>
          </a:p>
        </p:txBody>
      </p:sp>
      <p:sp>
        <p:nvSpPr>
          <p:cNvPr id="19" name="Rounded Rectangle 18">
            <a:hlinkClick r:id="rId5" action="ppaction://hlinksldjump">
              <a:snd r:embed="rId4"/>
            </a:hlinkClick>
          </p:cNvPr>
          <p:cNvSpPr/>
          <p:nvPr/>
        </p:nvSpPr>
        <p:spPr>
          <a:xfrm>
            <a:off x="4453128" y="5852160"/>
            <a:ext cx="3291840" cy="512064"/>
          </a:xfrm>
          <a:prstGeom prst="roundRect">
            <a:avLst>
              <a:gd name="adj" fmla="val 40000"/>
            </a:avLst>
          </a:prstGeom>
          <a:solidFill>
            <a:srgbClr val="147753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500" b="1" lang="ar-OM">
                <a:solidFill>
                  <a:srgbClr val="FFFFFF"/>
                </a:solidFill>
                <a:latin typeface="Arial"/>
                <a:cs typeface="Arial"/>
              </a:rPr>
              <a:t>الخاتمة ←</a:t>
            </a:r>
          </a:p>
        </p:txBody>
      </p:sp>
    </p:spTree>
  </p:cSld>
  <p:clrMapOvr>
    <a:masterClrMapping/>
  </p:clrMapOvr>
  <p:transition spd="med">
    <p:snd r:embed="rId6"/>
  </p:transition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2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E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9728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82880"/>
            <a:ext cx="12191695" cy="73152"/>
          </a:xfrm>
          <a:prstGeom prst="rect">
            <a:avLst/>
          </a:prstGeom>
          <a:solidFill>
            <a:srgbClr val="1477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011680" y="402336"/>
            <a:ext cx="9674352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spcBef>
                <a:spcPts val="0"/>
              </a:spcBef>
              <a:spcAft>
                <a:spcPts val="0"/>
              </a:spcAft>
            </a:pPr>
            <a:r>
              <a:rPr sz="2800" b="1" lang="ar-OM">
                <a:solidFill>
                  <a:srgbClr val="147753"/>
                </a:solidFill>
                <a:latin typeface="Arial"/>
                <a:cs typeface="Arial"/>
              </a:rPr>
              <a:t>مبروك أيها المستكشف!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078992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ar-OM">
                <a:solidFill>
                  <a:srgbClr val="56606F"/>
                </a:solidFill>
                <a:latin typeface="Arial"/>
                <a:cs typeface="Arial"/>
              </a:rPr>
              <a:t>أتممتَ المغامرة وحصلت على الكنز.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55664"/>
            <a:ext cx="1145743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>
              <a:spcBef>
                <a:spcPts val="0"/>
              </a:spcBef>
              <a:spcAft>
                <a:spcPts val="0"/>
              </a:spcAft>
            </a:pPr>
            <a:r>
              <a:rPr sz="1000" b="0" lang="ar-OM">
                <a:solidFill>
                  <a:srgbClr val="56606F"/>
                </a:solidFill>
                <a:latin typeface="Arial"/>
                <a:cs typeface="Arial"/>
              </a:rPr>
              <a:t>مغامرة البحث عن الكنز الرياضي  •  27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1783080"/>
            <a:ext cx="3566160" cy="210312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31750">
            <a:solidFill>
              <a:srgbClr val="BE23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2057400"/>
            <a:ext cx="31089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700" b="1" lang="ar-OM">
                <a:solidFill>
                  <a:srgbClr val="BE2337"/>
                </a:solidFill>
                <a:latin typeface="Arial"/>
                <a:cs typeface="Arial"/>
              </a:rPr>
              <a:t>تفكيك الأعداد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651760"/>
            <a:ext cx="310896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ar-OM">
                <a:solidFill>
                  <a:srgbClr val="56606F"/>
                </a:solidFill>
                <a:latin typeface="Arial"/>
                <a:cs typeface="Arial"/>
              </a:rPr>
              <a:t>كل عدد = مئات + عشرات + آحاد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25112" y="1783080"/>
            <a:ext cx="3566160" cy="210312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31750">
            <a:solidFill>
              <a:srgbClr val="1477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53712" y="2057400"/>
            <a:ext cx="31089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700" b="1" lang="ar-OM">
                <a:solidFill>
                  <a:srgbClr val="147753"/>
                </a:solidFill>
                <a:latin typeface="Arial"/>
                <a:cs typeface="Arial"/>
              </a:rPr>
              <a:t>الجمع والطرح بالمنازل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53712" y="2651760"/>
            <a:ext cx="310896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ar-OM">
                <a:solidFill>
                  <a:srgbClr val="56606F"/>
                </a:solidFill>
                <a:latin typeface="Arial"/>
                <a:cs typeface="Arial"/>
              </a:rPr>
              <a:t>اعمل على كل منزلة على حدة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47304" y="1783080"/>
            <a:ext cx="3566160" cy="210312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31750">
            <a:solidFill>
              <a:srgbClr val="7546A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75904" y="2057400"/>
            <a:ext cx="31089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spcBef>
                <a:spcPts val="0"/>
              </a:spcBef>
              <a:spcAft>
                <a:spcPts val="0"/>
              </a:spcAft>
            </a:pPr>
            <a:r>
              <a:rPr sz="1700" b="1" lang="ar-OM">
                <a:solidFill>
                  <a:srgbClr val="7546AD"/>
                </a:solidFill>
                <a:latin typeface="Arial"/>
                <a:cs typeface="Arial"/>
              </a:rPr>
              <a:t>الضرب كجمع متكرر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75904" y="2651760"/>
            <a:ext cx="310896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ar-OM">
                <a:solidFill>
                  <a:srgbClr val="56606F"/>
                </a:solidFill>
                <a:latin typeface="Arial"/>
                <a:cs typeface="Arial"/>
              </a:rPr>
              <a:t>٤ × ٣ تعني ٤ + ٤ + ٤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4114800"/>
            <a:ext cx="11183112" cy="914400"/>
          </a:xfrm>
          <a:prstGeom prst="roundRect">
            <a:avLst>
              <a:gd name="adj" fmla="val 14000"/>
            </a:avLst>
          </a:prstGeom>
          <a:solidFill>
            <a:srgbClr val="FDE9B8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 bIns="182880"/>
          <a:lstStyle/>
          <a:p>
            <a:pPr algn="c" rtl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ar-OM">
                <a:solidFill>
                  <a:srgbClr val="222B3D"/>
                </a:solidFill>
                <a:latin typeface="Arial"/>
                <a:cs typeface="Arial"/>
              </a:rPr>
              <a:t>يمكنك الآن لعب المغامرة من جديد بترتيب مختلف، أو شرح خطواتك لصديق.</a:t>
            </a:r>
          </a:p>
        </p:txBody>
      </p:sp>
      <p:sp>
        <p:nvSpPr>
          <p:cNvPr id="19" name="Rounded Rectangle 18">
            <a:hlinkClick r:id="rId3" action="ppaction://hlinksldjump">
              <a:snd r:embed="rId2"/>
            </a:hlinkClick>
          </p:cNvPr>
          <p:cNvSpPr/>
          <p:nvPr/>
        </p:nvSpPr>
        <p:spPr>
          <a:xfrm>
            <a:off x="2834640" y="5257800"/>
            <a:ext cx="3017520" cy="603504"/>
          </a:xfrm>
          <a:prstGeom prst="roundRect">
            <a:avLst>
              <a:gd name="adj" fmla="val 40000"/>
            </a:avLst>
          </a:prstGeom>
          <a:solidFill>
            <a:srgbClr val="222B3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500" b="1" lang="ar-OM">
                <a:solidFill>
                  <a:srgbClr val="FFFFFF"/>
                </a:solidFill>
                <a:latin typeface="Arial"/>
                <a:cs typeface="Arial"/>
              </a:rPr>
              <a:t>من البداية</a:t>
            </a:r>
          </a:p>
        </p:txBody>
      </p:sp>
      <p:sp>
        <p:nvSpPr>
          <p:cNvPr id="20" name="Rounded Rectangle 19">
            <a:hlinkClick r:id="rId5" action="ppaction://hlinksldjump">
              <a:snd r:embed="rId4"/>
            </a:hlinkClick>
          </p:cNvPr>
          <p:cNvSpPr/>
          <p:nvPr/>
        </p:nvSpPr>
        <p:spPr>
          <a:xfrm>
            <a:off x="6355080" y="5257800"/>
            <a:ext cx="3017520" cy="603504"/>
          </a:xfrm>
          <a:prstGeom prst="roundRect">
            <a:avLst>
              <a:gd name="adj" fmla="val 40000"/>
            </a:avLst>
          </a:prstGeom>
          <a:solidFill>
            <a:srgbClr val="7546AD"/>
          </a:solidFill>
          <a:ln w="25400">
            <a:solidFill>
              <a:srgbClr val="F6BE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18288" bIns="18288"/>
          <a:lstStyle/>
          <a:p>
            <a:pPr algn="c" rtl="1">
              <a:spcBef>
                <a:spcPts val="0"/>
              </a:spcBef>
              <a:spcAft>
                <a:spcPts val="200"/>
              </a:spcAft>
            </a:pPr>
            <a:r>
              <a:rPr sz="1500" b="1" lang="ar-OM">
                <a:solidFill>
                  <a:srgbClr val="FFFFFF"/>
                </a:solidFill>
                <a:latin typeface="Arial"/>
                <a:cs typeface="Arial"/>
              </a:rPr>
              <a:t>خريطة الأبواب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